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
  </p:notesMasterIdLst>
  <p:sldIdLst>
    <p:sldId id="256" r:id="rId2"/>
    <p:sldId id="260" r:id="rId3"/>
  </p:sldIdLst>
  <p:sldSz cx="6858000" cy="9907588"/>
  <p:notesSz cx="7099300" cy="10234613"/>
  <p:defaultTextStyle>
    <a:defPPr>
      <a:defRPr lang="en-GB"/>
    </a:defPPr>
    <a:lvl1pPr algn="l" defTabSz="457200" rtl="0" fontAlgn="base">
      <a:lnSpc>
        <a:spcPct val="66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1pPr>
    <a:lvl2pPr marL="457200" algn="l" defTabSz="457200" rtl="0" fontAlgn="base">
      <a:lnSpc>
        <a:spcPct val="66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2pPr>
    <a:lvl3pPr marL="914400" algn="l" defTabSz="457200" rtl="0" fontAlgn="base">
      <a:lnSpc>
        <a:spcPct val="66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3pPr>
    <a:lvl4pPr marL="1371600" algn="l" defTabSz="457200" rtl="0" fontAlgn="base">
      <a:lnSpc>
        <a:spcPct val="66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4pPr>
    <a:lvl5pPr marL="1828800" algn="l" defTabSz="457200" rtl="0" fontAlgn="base">
      <a:lnSpc>
        <a:spcPct val="66000"/>
      </a:lnSpc>
      <a:spcBef>
        <a:spcPct val="0"/>
      </a:spcBef>
      <a:spcAft>
        <a:spcPct val="0"/>
      </a:spcAft>
      <a:buClr>
        <a:srgbClr val="000000"/>
      </a:buClr>
      <a:buSzPct val="100000"/>
      <a:buFont typeface="Arial"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4" userDrawn="1">
          <p15:clr>
            <a:srgbClr val="A4A3A4"/>
          </p15:clr>
        </p15:guide>
        <p15:guide id="2" pos="216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150" d="100"/>
          <a:sy n="150" d="100"/>
        </p:scale>
        <p:origin x="-402"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70"/>
        <p:guide pos="225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1"/>
            <a:ext cx="7099300" cy="10234613"/>
          </a:xfrm>
          <a:prstGeom prst="roundRect">
            <a:avLst>
              <a:gd name="adj" fmla="val 23"/>
            </a:avLst>
          </a:prstGeom>
          <a:solidFill>
            <a:srgbClr val="FFFFFF"/>
          </a:solidFill>
          <a:ln w="9360">
            <a:noFill/>
            <a:miter lim="800000"/>
            <a:headEnd/>
            <a:tailEnd/>
          </a:ln>
        </p:spPr>
        <p:txBody>
          <a:bodyPr wrap="none" lIns="91449" tIns="45725" rIns="91449" bIns="45725" anchor="ctr"/>
          <a:lstStyle/>
          <a:p>
            <a:pPr>
              <a:defRPr/>
            </a:pPr>
            <a:endParaRPr lang="en-SG"/>
          </a:p>
        </p:txBody>
      </p:sp>
      <p:sp>
        <p:nvSpPr>
          <p:cNvPr id="4099" name="AutoShape 2"/>
          <p:cNvSpPr>
            <a:spLocks noChangeArrowheads="1"/>
          </p:cNvSpPr>
          <p:nvPr/>
        </p:nvSpPr>
        <p:spPr bwMode="auto">
          <a:xfrm>
            <a:off x="0" y="1"/>
            <a:ext cx="7099300" cy="10234613"/>
          </a:xfrm>
          <a:prstGeom prst="roundRect">
            <a:avLst>
              <a:gd name="adj" fmla="val 23"/>
            </a:avLst>
          </a:prstGeom>
          <a:solidFill>
            <a:srgbClr val="FFFFFF"/>
          </a:solidFill>
          <a:ln w="9525">
            <a:noFill/>
            <a:round/>
            <a:headEnd/>
            <a:tailEnd/>
          </a:ln>
        </p:spPr>
        <p:txBody>
          <a:bodyPr wrap="none" lIns="91449" tIns="45725" rIns="91449" bIns="45725" anchor="ctr"/>
          <a:lstStyle/>
          <a:p>
            <a:pPr>
              <a:defRPr/>
            </a:pPr>
            <a:endParaRPr lang="en-SG"/>
          </a:p>
        </p:txBody>
      </p:sp>
      <p:sp>
        <p:nvSpPr>
          <p:cNvPr id="4100" name="AutoShape 3"/>
          <p:cNvSpPr>
            <a:spLocks noChangeArrowheads="1"/>
          </p:cNvSpPr>
          <p:nvPr/>
        </p:nvSpPr>
        <p:spPr bwMode="auto">
          <a:xfrm>
            <a:off x="0" y="1"/>
            <a:ext cx="7099300" cy="10234613"/>
          </a:xfrm>
          <a:prstGeom prst="roundRect">
            <a:avLst>
              <a:gd name="adj" fmla="val 23"/>
            </a:avLst>
          </a:prstGeom>
          <a:solidFill>
            <a:srgbClr val="FFFFFF"/>
          </a:solidFill>
          <a:ln w="9525">
            <a:noFill/>
            <a:round/>
            <a:headEnd/>
            <a:tailEnd/>
          </a:ln>
        </p:spPr>
        <p:txBody>
          <a:bodyPr wrap="none" lIns="91449" tIns="45725" rIns="91449" bIns="45725" anchor="ctr"/>
          <a:lstStyle/>
          <a:p>
            <a:pPr>
              <a:defRPr/>
            </a:pPr>
            <a:endParaRPr lang="en-SG"/>
          </a:p>
        </p:txBody>
      </p:sp>
      <p:sp>
        <p:nvSpPr>
          <p:cNvPr id="4101" name="AutoShape 4"/>
          <p:cNvSpPr>
            <a:spLocks noChangeArrowheads="1"/>
          </p:cNvSpPr>
          <p:nvPr/>
        </p:nvSpPr>
        <p:spPr bwMode="auto">
          <a:xfrm>
            <a:off x="1" y="1"/>
            <a:ext cx="7100906" cy="10236359"/>
          </a:xfrm>
          <a:prstGeom prst="roundRect">
            <a:avLst>
              <a:gd name="adj" fmla="val 19"/>
            </a:avLst>
          </a:prstGeom>
          <a:solidFill>
            <a:srgbClr val="FFFFFF"/>
          </a:solidFill>
          <a:ln w="9525">
            <a:noFill/>
            <a:round/>
            <a:headEnd/>
            <a:tailEnd/>
          </a:ln>
        </p:spPr>
        <p:txBody>
          <a:bodyPr wrap="none" lIns="91449" tIns="45725" rIns="91449" bIns="45725" anchor="ctr"/>
          <a:lstStyle/>
          <a:p>
            <a:pPr>
              <a:defRPr/>
            </a:pPr>
            <a:endParaRPr lang="en-SG"/>
          </a:p>
        </p:txBody>
      </p:sp>
      <p:sp>
        <p:nvSpPr>
          <p:cNvPr id="4102" name="AutoShape 5"/>
          <p:cNvSpPr>
            <a:spLocks noChangeArrowheads="1"/>
          </p:cNvSpPr>
          <p:nvPr/>
        </p:nvSpPr>
        <p:spPr bwMode="auto">
          <a:xfrm>
            <a:off x="1" y="1"/>
            <a:ext cx="7100906" cy="10236359"/>
          </a:xfrm>
          <a:prstGeom prst="roundRect">
            <a:avLst>
              <a:gd name="adj" fmla="val 19"/>
            </a:avLst>
          </a:prstGeom>
          <a:solidFill>
            <a:srgbClr val="FFFFFF"/>
          </a:solidFill>
          <a:ln w="9525">
            <a:noFill/>
            <a:round/>
            <a:headEnd/>
            <a:tailEnd/>
          </a:ln>
        </p:spPr>
        <p:txBody>
          <a:bodyPr wrap="none" lIns="91449" tIns="45725" rIns="91449" bIns="45725" anchor="ctr"/>
          <a:lstStyle/>
          <a:p>
            <a:pPr>
              <a:defRPr/>
            </a:pPr>
            <a:endParaRPr lang="en-SG"/>
          </a:p>
        </p:txBody>
      </p:sp>
      <p:sp>
        <p:nvSpPr>
          <p:cNvPr id="4103" name="Rectangle 6"/>
          <p:cNvSpPr>
            <a:spLocks noGrp="1" noRot="1" noChangeAspect="1" noChangeArrowheads="1"/>
          </p:cNvSpPr>
          <p:nvPr>
            <p:ph type="sldImg"/>
          </p:nvPr>
        </p:nvSpPr>
        <p:spPr bwMode="auto">
          <a:xfrm>
            <a:off x="-10642600" y="-12166600"/>
            <a:ext cx="8953500" cy="12936538"/>
          </a:xfrm>
          <a:prstGeom prst="rect">
            <a:avLst/>
          </a:prstGeom>
          <a:noFill/>
          <a:ln w="9525">
            <a:noFill/>
            <a:round/>
            <a:headEnd/>
            <a:tailEnd/>
          </a:ln>
        </p:spPr>
      </p:sp>
      <p:sp>
        <p:nvSpPr>
          <p:cNvPr id="2055" name="Rectangle 7"/>
          <p:cNvSpPr>
            <a:spLocks noGrp="1" noChangeArrowheads="1"/>
          </p:cNvSpPr>
          <p:nvPr>
            <p:ph type="body"/>
          </p:nvPr>
        </p:nvSpPr>
        <p:spPr bwMode="auto">
          <a:xfrm>
            <a:off x="709609" y="4862403"/>
            <a:ext cx="5670449" cy="459702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Tree>
    <p:extLst>
      <p:ext uri="{BB962C8B-B14F-4D97-AF65-F5344CB8AC3E}">
        <p14:creationId xmlns="" xmlns:p14="http://schemas.microsoft.com/office/powerpoint/2010/main" val="10778653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327902" y="778684"/>
            <a:ext cx="2443496" cy="3835798"/>
          </a:xfrm>
          <a:prstGeom prst="rect">
            <a:avLst/>
          </a:prstGeom>
          <a:solidFill>
            <a:srgbClr val="FFFFFF"/>
          </a:solidFill>
          <a:ln w="9360">
            <a:solidFill>
              <a:srgbClr val="000000"/>
            </a:solidFill>
            <a:miter lim="800000"/>
            <a:headEnd/>
            <a:tailEnd/>
          </a:ln>
        </p:spPr>
        <p:txBody>
          <a:bodyPr wrap="none" lIns="91449" tIns="45725" rIns="91449" bIns="45725" anchor="ctr"/>
          <a:lstStyle/>
          <a:p>
            <a:endParaRPr lang="en-SG"/>
          </a:p>
        </p:txBody>
      </p:sp>
      <p:sp>
        <p:nvSpPr>
          <p:cNvPr id="5123" name="Rectangle 2"/>
          <p:cNvSpPr>
            <a:spLocks noGrp="1" noChangeArrowheads="1"/>
          </p:cNvSpPr>
          <p:nvPr>
            <p:ph type="body"/>
          </p:nvPr>
        </p:nvSpPr>
        <p:spPr>
          <a:xfrm>
            <a:off x="709609" y="4862403"/>
            <a:ext cx="5672056" cy="4600511"/>
          </a:xfrm>
          <a:noFill/>
          <a:ln/>
        </p:spPr>
        <p:txBody>
          <a:bodyPr wrap="none" anchor="ctr"/>
          <a:lstStyle/>
          <a:p>
            <a:endParaRPr lang="en-US" smtClean="0"/>
          </a:p>
        </p:txBody>
      </p:sp>
    </p:spTree>
    <p:extLst>
      <p:ext uri="{BB962C8B-B14F-4D97-AF65-F5344CB8AC3E}">
        <p14:creationId xmlns="" xmlns:p14="http://schemas.microsoft.com/office/powerpoint/2010/main" val="111334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327902" y="778684"/>
            <a:ext cx="2443496" cy="3835798"/>
          </a:xfrm>
          <a:prstGeom prst="rect">
            <a:avLst/>
          </a:prstGeom>
          <a:solidFill>
            <a:srgbClr val="FFFFFF"/>
          </a:solidFill>
          <a:ln w="9360">
            <a:solidFill>
              <a:srgbClr val="000000"/>
            </a:solidFill>
            <a:miter lim="800000"/>
            <a:headEnd/>
            <a:tailEnd/>
          </a:ln>
        </p:spPr>
        <p:txBody>
          <a:bodyPr wrap="none" lIns="91449" tIns="45725" rIns="91449" bIns="45725" anchor="ctr"/>
          <a:lstStyle/>
          <a:p>
            <a:endParaRPr lang="en-SG"/>
          </a:p>
        </p:txBody>
      </p:sp>
      <p:sp>
        <p:nvSpPr>
          <p:cNvPr id="6147" name="Rectangle 2"/>
          <p:cNvSpPr>
            <a:spLocks noGrp="1" noChangeArrowheads="1"/>
          </p:cNvSpPr>
          <p:nvPr>
            <p:ph type="body"/>
          </p:nvPr>
        </p:nvSpPr>
        <p:spPr>
          <a:xfrm>
            <a:off x="709609" y="4862403"/>
            <a:ext cx="5672056" cy="4600511"/>
          </a:xfrm>
          <a:noFill/>
          <a:ln/>
        </p:spPr>
        <p:txBody>
          <a:bodyPr wrap="none" anchor="ctr"/>
          <a:lstStyle/>
          <a:p>
            <a:endParaRPr lang="en-US" smtClean="0"/>
          </a:p>
        </p:txBody>
      </p:sp>
    </p:spTree>
    <p:extLst>
      <p:ext uri="{BB962C8B-B14F-4D97-AF65-F5344CB8AC3E}">
        <p14:creationId xmlns="" xmlns:p14="http://schemas.microsoft.com/office/powerpoint/2010/main" val="34585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8163"/>
            <a:ext cx="5829300" cy="2124075"/>
          </a:xfrm>
        </p:spPr>
        <p:txBody>
          <a:bodyPr/>
          <a:lstStyle/>
          <a:p>
            <a:r>
              <a:rPr lang="en-US" smtClean="0"/>
              <a:t>Click to edit Master title style</a:t>
            </a:r>
            <a:endParaRPr lang="en-SG"/>
          </a:p>
        </p:txBody>
      </p:sp>
      <p:sp>
        <p:nvSpPr>
          <p:cNvPr id="3" name="Subtitle 2"/>
          <p:cNvSpPr>
            <a:spLocks noGrp="1"/>
          </p:cNvSpPr>
          <p:nvPr>
            <p:ph type="subTitle" idx="1"/>
          </p:nvPr>
        </p:nvSpPr>
        <p:spPr>
          <a:xfrm>
            <a:off x="1028700" y="5614988"/>
            <a:ext cx="4800600" cy="2530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6DDAE62-F1E0-4A9F-BF69-A8C304AFDF2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3E7542B3-B726-482F-A8A1-0957D46D664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65700" y="396875"/>
            <a:ext cx="1539875" cy="84423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342900" y="396875"/>
            <a:ext cx="4470400" cy="8442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7B70C93-6092-44EC-AD9A-E5FAE9841D0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03C1A8A-DBB3-4D16-9330-CD08FDFDC86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6365875"/>
            <a:ext cx="5829300" cy="1968500"/>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9ED7BB8-E390-44F5-9190-296C8843B76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342900" y="2311400"/>
            <a:ext cx="3005138" cy="652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3500438" y="2311400"/>
            <a:ext cx="3005137" cy="652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4CFE6025-7270-47A3-BF69-6E43D2BEC3F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6875"/>
            <a:ext cx="6172200" cy="1651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663"/>
            <a:ext cx="3030538" cy="5708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3141663"/>
            <a:ext cx="3030537" cy="5708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576582A6-8397-4D1E-8B5D-35813CBE17A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2BE0003-834F-438C-934C-A99132F1501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15EAAD5C-B066-48C7-891C-92B84D4D3765}"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3700"/>
            <a:ext cx="2255838" cy="1679575"/>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2681288" y="393700"/>
            <a:ext cx="3833812" cy="8456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342900" y="2073275"/>
            <a:ext cx="2255838" cy="6777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BECC4497-C5BB-4F21-A079-621303CC571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935788"/>
            <a:ext cx="4114800" cy="817562"/>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smtClean="0"/>
          </a:p>
        </p:txBody>
      </p:sp>
      <p:sp>
        <p:nvSpPr>
          <p:cNvPr id="4" name="Text Placeholder 3"/>
          <p:cNvSpPr>
            <a:spLocks noGrp="1"/>
          </p:cNvSpPr>
          <p:nvPr>
            <p:ph type="body" sz="half" idx="2"/>
          </p:nvPr>
        </p:nvSpPr>
        <p:spPr>
          <a:xfrm>
            <a:off x="1344613" y="7753350"/>
            <a:ext cx="4114800" cy="11636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71D3CF0-590A-4408-8A37-B3EAF4D9E17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342900" y="396875"/>
            <a:ext cx="6162675" cy="16414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342900" y="2311400"/>
            <a:ext cx="6162675" cy="6527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342900" y="9020175"/>
            <a:ext cx="1590675" cy="679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defRPr sz="1400">
                <a:solidFill>
                  <a:srgbClr val="000000"/>
                </a:solidFill>
              </a:defRPr>
            </a:lvl1pPr>
          </a:lstStyle>
          <a:p>
            <a:pPr>
              <a:defRPr/>
            </a:pPr>
            <a:endParaRPr lang="en-US"/>
          </a:p>
        </p:txBody>
      </p:sp>
      <p:sp>
        <p:nvSpPr>
          <p:cNvPr id="1028" name="Rectangle 4"/>
          <p:cNvSpPr>
            <a:spLocks noGrp="1" noChangeArrowheads="1"/>
          </p:cNvSpPr>
          <p:nvPr>
            <p:ph type="ftr"/>
          </p:nvPr>
        </p:nvSpPr>
        <p:spPr bwMode="auto">
          <a:xfrm>
            <a:off x="2343150" y="9020175"/>
            <a:ext cx="2162175" cy="679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defRPr sz="1400">
                <a:solidFill>
                  <a:srgbClr val="000000"/>
                </a:solidFill>
              </a:defRPr>
            </a:lvl1pPr>
          </a:lstStyle>
          <a:p>
            <a:pPr>
              <a:defRPr/>
            </a:pPr>
            <a:endParaRPr lang="en-US"/>
          </a:p>
        </p:txBody>
      </p:sp>
      <p:sp>
        <p:nvSpPr>
          <p:cNvPr id="1029" name="Rectangle 5"/>
          <p:cNvSpPr>
            <a:spLocks noGrp="1" noChangeArrowheads="1"/>
          </p:cNvSpPr>
          <p:nvPr>
            <p:ph type="sldNum"/>
          </p:nvPr>
        </p:nvSpPr>
        <p:spPr bwMode="auto">
          <a:xfrm>
            <a:off x="4914900" y="9020175"/>
            <a:ext cx="1590675" cy="6794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defRPr sz="1400">
                <a:solidFill>
                  <a:srgbClr val="000000"/>
                </a:solidFill>
              </a:defRPr>
            </a:lvl1pPr>
          </a:lstStyle>
          <a:p>
            <a:pPr>
              <a:defRPr/>
            </a:pPr>
            <a:fld id="{3D7675DE-313F-453F-BD00-84FEF4EEF84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lnSpc>
          <a:spcPct val="66000"/>
        </a:lnSpc>
        <a:spcBef>
          <a:spcPct val="0"/>
        </a:spcBef>
        <a:spcAft>
          <a:spcPct val="0"/>
        </a:spcAft>
        <a:buClr>
          <a:srgbClr val="000000"/>
        </a:buClr>
        <a:buSzPct val="100000"/>
        <a:buFont typeface="Arial" charset="0"/>
        <a:defRPr sz="4400">
          <a:solidFill>
            <a:srgbClr val="000000"/>
          </a:solidFill>
          <a:latin typeface="+mj-lt"/>
          <a:ea typeface="+mj-ea"/>
          <a:cs typeface="+mj-cs"/>
        </a:defRPr>
      </a:lvl1pPr>
      <a:lvl2pPr algn="ctr" defTabSz="457200" rtl="0" eaLnBrk="0" fontAlgn="base" hangingPunct="0">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2pPr>
      <a:lvl3pPr algn="ctr" defTabSz="457200" rtl="0" eaLnBrk="0" fontAlgn="base" hangingPunct="0">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3pPr>
      <a:lvl4pPr algn="ctr" defTabSz="457200" rtl="0" eaLnBrk="0" fontAlgn="base" hangingPunct="0">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4pPr>
      <a:lvl5pPr algn="ctr" defTabSz="457200" rtl="0" eaLnBrk="0" fontAlgn="base" hangingPunct="0">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5pPr>
      <a:lvl6pPr marL="457200" algn="ctr" defTabSz="457200" rtl="0" fontAlgn="base">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6pPr>
      <a:lvl7pPr marL="914400" algn="ctr" defTabSz="457200" rtl="0" fontAlgn="base">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7pPr>
      <a:lvl8pPr marL="1371600" algn="ctr" defTabSz="457200" rtl="0" fontAlgn="base">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8pPr>
      <a:lvl9pPr marL="1828800" algn="ctr" defTabSz="457200" rtl="0" fontAlgn="base">
        <a:lnSpc>
          <a:spcPct val="66000"/>
        </a:lnSpc>
        <a:spcBef>
          <a:spcPct val="0"/>
        </a:spcBef>
        <a:spcAft>
          <a:spcPct val="0"/>
        </a:spcAft>
        <a:buClr>
          <a:srgbClr val="000000"/>
        </a:buClr>
        <a:buSzPct val="100000"/>
        <a:buFont typeface="Arial" charset="0"/>
        <a:defRPr sz="4400">
          <a:solidFill>
            <a:srgbClr val="000000"/>
          </a:solidFill>
          <a:latin typeface="Arial" charset="0"/>
          <a:cs typeface="Arial" charset="0"/>
        </a:defRPr>
      </a:lvl9pPr>
    </p:titleStyle>
    <p:bodyStyle>
      <a:lvl1pPr marL="333375" indent="-333375" algn="l" defTabSz="457200" rtl="0" eaLnBrk="0" fontAlgn="base" hangingPunct="0">
        <a:lnSpc>
          <a:spcPct val="66000"/>
        </a:lnSpc>
        <a:spcBef>
          <a:spcPts val="800"/>
        </a:spcBef>
        <a:spcAft>
          <a:spcPct val="0"/>
        </a:spcAft>
        <a:buClr>
          <a:srgbClr val="000000"/>
        </a:buClr>
        <a:buSzPct val="100000"/>
        <a:buFont typeface="Arial" charset="0"/>
        <a:buChar char="•"/>
        <a:defRPr sz="3200">
          <a:solidFill>
            <a:srgbClr val="000000"/>
          </a:solidFill>
          <a:latin typeface="+mn-lt"/>
          <a:ea typeface="+mn-ea"/>
          <a:cs typeface="+mn-cs"/>
        </a:defRPr>
      </a:lvl1pPr>
      <a:lvl2pPr marL="733425" indent="-276225" algn="l" defTabSz="457200" rtl="0" eaLnBrk="0" fontAlgn="base" hangingPunct="0">
        <a:lnSpc>
          <a:spcPct val="66000"/>
        </a:lnSpc>
        <a:spcBef>
          <a:spcPts val="700"/>
        </a:spcBef>
        <a:spcAft>
          <a:spcPct val="0"/>
        </a:spcAft>
        <a:buClr>
          <a:srgbClr val="000000"/>
        </a:buClr>
        <a:buSzPct val="100000"/>
        <a:buFont typeface="Arial" charset="0"/>
        <a:buChar char="–"/>
        <a:defRPr sz="2800">
          <a:solidFill>
            <a:srgbClr val="000000"/>
          </a:solidFill>
          <a:latin typeface="+mn-lt"/>
          <a:cs typeface="+mn-cs"/>
        </a:defRPr>
      </a:lvl2pPr>
      <a:lvl3pPr marL="1143000" indent="-228600" algn="l" defTabSz="457200" rtl="0" eaLnBrk="0" fontAlgn="base" hangingPunct="0">
        <a:lnSpc>
          <a:spcPct val="66000"/>
        </a:lnSpc>
        <a:spcBef>
          <a:spcPts val="600"/>
        </a:spcBef>
        <a:spcAft>
          <a:spcPct val="0"/>
        </a:spcAft>
        <a:buClr>
          <a:srgbClr val="000000"/>
        </a:buClr>
        <a:buSzPct val="100000"/>
        <a:buFont typeface="Arial" charset="0"/>
        <a:buChar char="•"/>
        <a:defRPr sz="2400">
          <a:solidFill>
            <a:srgbClr val="000000"/>
          </a:solidFill>
          <a:latin typeface="+mn-lt"/>
          <a:cs typeface="+mn-cs"/>
        </a:defRPr>
      </a:lvl3pPr>
      <a:lvl4pPr marL="1600200" indent="-228600" algn="l" defTabSz="457200" rtl="0" eaLnBrk="0" fontAlgn="base" hangingPunct="0">
        <a:lnSpc>
          <a:spcPct val="66000"/>
        </a:lnSpc>
        <a:spcBef>
          <a:spcPts val="500"/>
        </a:spcBef>
        <a:spcAft>
          <a:spcPct val="0"/>
        </a:spcAft>
        <a:buClr>
          <a:srgbClr val="000000"/>
        </a:buClr>
        <a:buSzPct val="100000"/>
        <a:buFont typeface="Arial" charset="0"/>
        <a:buChar char="–"/>
        <a:defRPr sz="2000">
          <a:solidFill>
            <a:srgbClr val="000000"/>
          </a:solidFill>
          <a:latin typeface="+mn-lt"/>
          <a:cs typeface="+mn-cs"/>
        </a:defRPr>
      </a:lvl4pPr>
      <a:lvl5pPr marL="2057400" indent="-228600" algn="l" defTabSz="457200" rtl="0" eaLnBrk="0" fontAlgn="base" hangingPunct="0">
        <a:lnSpc>
          <a:spcPct val="66000"/>
        </a:lnSpc>
        <a:spcBef>
          <a:spcPts val="500"/>
        </a:spcBef>
        <a:spcAft>
          <a:spcPct val="0"/>
        </a:spcAft>
        <a:buClr>
          <a:srgbClr val="000000"/>
        </a:buClr>
        <a:buSzPct val="100000"/>
        <a:buFont typeface="Arial" charset="0"/>
        <a:buChar char="»"/>
        <a:defRPr sz="2000">
          <a:solidFill>
            <a:srgbClr val="000000"/>
          </a:solidFill>
          <a:latin typeface="+mn-lt"/>
          <a:cs typeface="+mn-cs"/>
        </a:defRPr>
      </a:lvl5pPr>
      <a:lvl6pPr marL="2514600" indent="-228600" algn="l" defTabSz="457200" rtl="0" fontAlgn="base">
        <a:lnSpc>
          <a:spcPct val="66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fontAlgn="base">
        <a:lnSpc>
          <a:spcPct val="66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fontAlgn="base">
        <a:lnSpc>
          <a:spcPct val="66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fontAlgn="base">
        <a:lnSpc>
          <a:spcPct val="66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228600" y="2591594"/>
            <a:ext cx="2952328" cy="5232202"/>
          </a:xfrm>
          <a:prstGeom prst="rect">
            <a:avLst/>
          </a:prstGeom>
          <a:noFill/>
          <a:ln>
            <a:noFill/>
          </a:ln>
          <a:extLst/>
        </p:spPr>
        <p:txBody>
          <a:bodyPr wrap="square" lIns="0" tIns="0" rIns="0" bIns="0">
            <a:spAutoFit/>
          </a:bodyPr>
          <a:lstStyle>
            <a:lvl1pPr marL="109538" indent="-109538"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1pPr>
            <a:lvl2pPr marL="742950" indent="-28575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2pPr>
            <a:lvl3pPr marL="1143000" indent="-22860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3pPr>
            <a:lvl4pPr marL="1600200" indent="-22860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4pPr>
            <a:lvl5pPr marL="2057400" indent="-22860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5pPr>
            <a:lvl6pPr marL="25146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6pPr>
            <a:lvl7pPr marL="29718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7pPr>
            <a:lvl8pPr marL="34290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8pPr>
            <a:lvl9pPr marL="38862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9pPr>
          </a:lstStyle>
          <a:p>
            <a:pPr eaLnBrk="1" hangingPunct="1">
              <a:lnSpc>
                <a:spcPct val="100000"/>
              </a:lnSpc>
              <a:buFont typeface="Times New Roman" pitchFamily="16" charset="0"/>
              <a:buNone/>
              <a:defRPr/>
            </a:pPr>
            <a:r>
              <a:rPr lang="en-GB" sz="1000" b="1" dirty="0" smtClean="0">
                <a:solidFill>
                  <a:srgbClr val="000000"/>
                </a:solidFill>
              </a:rPr>
              <a:t>DESCRIPTIONS</a:t>
            </a:r>
          </a:p>
          <a:p>
            <a:pPr eaLnBrk="1" hangingPunct="1">
              <a:lnSpc>
                <a:spcPct val="100000"/>
              </a:lnSpc>
              <a:buFont typeface="Times New Roman" pitchFamily="16" charset="0"/>
              <a:buNone/>
              <a:defRPr/>
            </a:pPr>
            <a:endParaRPr lang="en-GB" sz="1000" b="1" dirty="0" smtClean="0">
              <a:solidFill>
                <a:srgbClr val="000000"/>
              </a:solidFill>
            </a:endParaRPr>
          </a:p>
          <a:p>
            <a:pPr eaLnBrk="1" hangingPunct="1">
              <a:lnSpc>
                <a:spcPct val="100000"/>
              </a:lnSpc>
              <a:defRPr/>
            </a:pP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 </a:t>
            </a:r>
            <a:r>
              <a:rPr lang="en-GB" sz="1000" dirty="0" smtClean="0">
                <a:solidFill>
                  <a:srgbClr val="000000"/>
                </a:solidFill>
              </a:rPr>
              <a:t>is a flexible; single</a:t>
            </a:r>
          </a:p>
          <a:p>
            <a:pPr eaLnBrk="1" hangingPunct="1">
              <a:lnSpc>
                <a:spcPct val="100000"/>
              </a:lnSpc>
              <a:defRPr/>
            </a:pPr>
            <a:r>
              <a:rPr lang="en-GB" sz="1000" dirty="0" smtClean="0">
                <a:solidFill>
                  <a:srgbClr val="000000"/>
                </a:solidFill>
              </a:rPr>
              <a:t>component; low VOC; water based acrylic</a:t>
            </a:r>
          </a:p>
          <a:p>
            <a:pPr eaLnBrk="1" hangingPunct="1">
              <a:lnSpc>
                <a:spcPct val="100000"/>
              </a:lnSpc>
              <a:defRPr/>
            </a:pPr>
            <a:r>
              <a:rPr lang="en-GB" sz="1000" dirty="0" smtClean="0">
                <a:solidFill>
                  <a:srgbClr val="000000"/>
                </a:solidFill>
              </a:rPr>
              <a:t>polyurethane hybrid waterproofing and sealing</a:t>
            </a:r>
          </a:p>
          <a:p>
            <a:pPr marL="0" indent="0" eaLnBrk="1" hangingPunct="1">
              <a:lnSpc>
                <a:spcPct val="100000"/>
              </a:lnSpc>
              <a:tabLst>
                <a:tab pos="0"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pPr>
            <a:r>
              <a:rPr lang="en-GB" sz="1000" dirty="0" smtClean="0">
                <a:solidFill>
                  <a:srgbClr val="000000"/>
                </a:solidFill>
              </a:rPr>
              <a:t>membrane.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a:t>
            </a:r>
            <a:r>
              <a:rPr lang="en-GB" sz="1000" dirty="0" smtClean="0">
                <a:solidFill>
                  <a:srgbClr val="000000"/>
                </a:solidFill>
              </a:rPr>
              <a:t> is a fast drying waterproofing membrane with excellent adhesion to wide range of substrates, providing a long lasting waterproofing.</a:t>
            </a:r>
          </a:p>
          <a:p>
            <a:pPr eaLnBrk="1" hangingPunct="1">
              <a:lnSpc>
                <a:spcPct val="100000"/>
              </a:lnSpc>
              <a:defRPr/>
            </a:pPr>
            <a:endParaRPr lang="en-GB" sz="1000" dirty="0" smtClean="0">
              <a:solidFill>
                <a:srgbClr val="000000"/>
              </a:solidFill>
            </a:endParaRPr>
          </a:p>
          <a:p>
            <a:pPr eaLnBrk="1">
              <a:lnSpc>
                <a:spcPct val="100000"/>
              </a:lnSpc>
              <a:buSzPct val="45000"/>
              <a:buFont typeface="Wingdings" charset="2"/>
              <a:buNone/>
              <a:defRPr/>
            </a:pPr>
            <a:r>
              <a:rPr lang="en-GB" sz="1000" b="1" dirty="0" smtClean="0">
                <a:solidFill>
                  <a:srgbClr val="000000"/>
                </a:solidFill>
              </a:rPr>
              <a:t>FEATURES/BENEFITS</a:t>
            </a:r>
            <a:endParaRPr lang="en-GB" sz="1000" dirty="0">
              <a:solidFill>
                <a:srgbClr val="000000"/>
              </a:solidFill>
            </a:endParaRPr>
          </a:p>
          <a:p>
            <a:pPr eaLnBrk="1">
              <a:lnSpc>
                <a:spcPct val="100000"/>
              </a:lnSpc>
              <a:buSzPct val="45000"/>
              <a:buFont typeface="Wingdings" charset="2"/>
              <a:buNone/>
              <a:defRPr/>
            </a:pPr>
            <a:endParaRPr lang="en-GB" sz="1000" dirty="0">
              <a:solidFill>
                <a:srgbClr val="000000"/>
              </a:solidFill>
            </a:endParaRPr>
          </a:p>
          <a:p>
            <a:pPr marL="171450" indent="-171450" eaLnBrk="1">
              <a:lnSpc>
                <a:spcPct val="150000"/>
              </a:lnSpc>
              <a:buFont typeface="Wingdings" panose="05000000000000000000" pitchFamily="2" charset="2"/>
              <a:buChar char="§"/>
              <a:defRPr/>
            </a:pPr>
            <a:r>
              <a:rPr lang="en-GB" sz="1000" dirty="0" smtClean="0">
                <a:solidFill>
                  <a:srgbClr val="000000"/>
                </a:solidFill>
              </a:rPr>
              <a:t>Excellent adhesion to wide range of substrates</a:t>
            </a:r>
          </a:p>
          <a:p>
            <a:pPr marL="171450" indent="-171450" eaLnBrk="1">
              <a:lnSpc>
                <a:spcPct val="150000"/>
              </a:lnSpc>
              <a:buFont typeface="Wingdings" panose="05000000000000000000" pitchFamily="2" charset="2"/>
              <a:buChar char="§"/>
              <a:defRPr/>
            </a:pPr>
            <a:r>
              <a:rPr lang="en-GB" sz="1000" dirty="0" smtClean="0">
                <a:solidFill>
                  <a:srgbClr val="000000"/>
                </a:solidFill>
              </a:rPr>
              <a:t>High durability</a:t>
            </a:r>
          </a:p>
          <a:p>
            <a:pPr marL="171450" indent="-171450" eaLnBrk="1">
              <a:lnSpc>
                <a:spcPct val="150000"/>
              </a:lnSpc>
              <a:buFont typeface="Wingdings" panose="05000000000000000000" pitchFamily="2" charset="2"/>
              <a:buChar char="§"/>
              <a:defRPr/>
            </a:pPr>
            <a:r>
              <a:rPr lang="en-GB" sz="1000" dirty="0" smtClean="0">
                <a:solidFill>
                  <a:srgbClr val="000000"/>
                </a:solidFill>
              </a:rPr>
              <a:t>Excellent UV and water resistance</a:t>
            </a:r>
          </a:p>
          <a:p>
            <a:pPr marL="171450" indent="-171450" eaLnBrk="1">
              <a:lnSpc>
                <a:spcPct val="150000"/>
              </a:lnSpc>
              <a:buFont typeface="Wingdings" panose="05000000000000000000" pitchFamily="2" charset="2"/>
              <a:buChar char="§"/>
              <a:defRPr/>
            </a:pPr>
            <a:r>
              <a:rPr lang="en-GB" sz="1000" dirty="0" smtClean="0">
                <a:solidFill>
                  <a:srgbClr val="000000"/>
                </a:solidFill>
              </a:rPr>
              <a:t>Environmental Friendly; non–toxic &amp; low–odour</a:t>
            </a:r>
          </a:p>
          <a:p>
            <a:pPr marL="171450" indent="-171450" eaLnBrk="1">
              <a:lnSpc>
                <a:spcPct val="150000"/>
              </a:lnSpc>
              <a:buFont typeface="Wingdings" panose="05000000000000000000" pitchFamily="2" charset="2"/>
              <a:buChar char="§"/>
              <a:defRPr/>
            </a:pPr>
            <a:r>
              <a:rPr lang="en-GB" sz="1000" dirty="0" smtClean="0">
                <a:solidFill>
                  <a:srgbClr val="000000"/>
                </a:solidFill>
              </a:rPr>
              <a:t>Tough flexible film</a:t>
            </a:r>
          </a:p>
          <a:p>
            <a:pPr marL="171450" indent="-171450" eaLnBrk="1">
              <a:lnSpc>
                <a:spcPct val="150000"/>
              </a:lnSpc>
              <a:buFont typeface="Wingdings" panose="05000000000000000000" pitchFamily="2" charset="2"/>
              <a:buChar char="§"/>
              <a:defRPr/>
            </a:pPr>
            <a:r>
              <a:rPr lang="en-GB" sz="1000" dirty="0" smtClean="0">
                <a:solidFill>
                  <a:srgbClr val="000000"/>
                </a:solidFill>
              </a:rPr>
              <a:t>Fast drying and easy to clean</a:t>
            </a:r>
          </a:p>
          <a:p>
            <a:pPr eaLnBrk="1">
              <a:lnSpc>
                <a:spcPct val="150000"/>
              </a:lnSpc>
              <a:buSzPct val="45000"/>
              <a:buFont typeface="Wingdings" charset="2"/>
              <a:buChar char=""/>
              <a:defRPr/>
            </a:pPr>
            <a:endParaRPr lang="en-GB" sz="1000" dirty="0">
              <a:solidFill>
                <a:srgbClr val="000000"/>
              </a:solidFill>
            </a:endParaRPr>
          </a:p>
          <a:p>
            <a:pPr marL="0" indent="0" eaLnBrk="1">
              <a:lnSpc>
                <a:spcPct val="150000"/>
              </a:lnSpc>
              <a:buSzPct val="45000"/>
              <a:defRPr/>
            </a:pPr>
            <a:r>
              <a:rPr lang="en-GB" sz="1000" b="1" dirty="0" smtClean="0">
                <a:solidFill>
                  <a:srgbClr val="000000"/>
                </a:solidFill>
              </a:rPr>
              <a:t>FIELD OF APPLICATIONS</a:t>
            </a:r>
          </a:p>
          <a:p>
            <a:pPr marL="0" indent="0" eaLnBrk="1">
              <a:lnSpc>
                <a:spcPct val="100000"/>
              </a:lnSpc>
              <a:buSzPct val="45000"/>
              <a:defRPr/>
            </a:pPr>
            <a:endParaRPr lang="en-GB" sz="1000" b="1" dirty="0" smtClean="0">
              <a:solidFill>
                <a:srgbClr val="000000"/>
              </a:solidFill>
            </a:endParaRPr>
          </a:p>
          <a:p>
            <a:pPr marL="171450" indent="-171450" eaLnBrk="1">
              <a:lnSpc>
                <a:spcPct val="150000"/>
              </a:lnSpc>
              <a:buFont typeface="Wingdings" panose="05000000000000000000" pitchFamily="2" charset="2"/>
              <a:buChar char="§"/>
              <a:defRPr/>
            </a:pPr>
            <a:r>
              <a:rPr lang="en-GB" sz="1000" dirty="0" smtClean="0">
                <a:solidFill>
                  <a:srgbClr val="000000"/>
                </a:solidFill>
              </a:rPr>
              <a:t>Rooftops </a:t>
            </a:r>
          </a:p>
          <a:p>
            <a:pPr marL="171450" indent="-171450" eaLnBrk="1">
              <a:lnSpc>
                <a:spcPct val="150000"/>
              </a:lnSpc>
              <a:buFont typeface="Wingdings" panose="05000000000000000000" pitchFamily="2" charset="2"/>
              <a:buChar char="§"/>
              <a:defRPr/>
            </a:pPr>
            <a:r>
              <a:rPr lang="en-GB" sz="1000" dirty="0" smtClean="0">
                <a:solidFill>
                  <a:srgbClr val="000000"/>
                </a:solidFill>
              </a:rPr>
              <a:t>Balconies and terraces</a:t>
            </a:r>
          </a:p>
          <a:p>
            <a:pPr marL="171450" indent="-171450" eaLnBrk="1">
              <a:lnSpc>
                <a:spcPct val="150000"/>
              </a:lnSpc>
              <a:buFont typeface="Wingdings" panose="05000000000000000000" pitchFamily="2" charset="2"/>
              <a:buChar char="§"/>
              <a:defRPr/>
            </a:pPr>
            <a:r>
              <a:rPr lang="en-GB" sz="1000" dirty="0" smtClean="0">
                <a:solidFill>
                  <a:srgbClr val="000000"/>
                </a:solidFill>
              </a:rPr>
              <a:t>Planter boxes and flowerbeds</a:t>
            </a:r>
          </a:p>
          <a:p>
            <a:pPr marL="171450" indent="-171450" eaLnBrk="1">
              <a:lnSpc>
                <a:spcPct val="150000"/>
              </a:lnSpc>
              <a:buFont typeface="Wingdings" panose="05000000000000000000" pitchFamily="2" charset="2"/>
              <a:buChar char="§"/>
              <a:defRPr/>
            </a:pPr>
            <a:r>
              <a:rPr lang="en-GB" sz="1000" dirty="0" smtClean="0">
                <a:solidFill>
                  <a:srgbClr val="000000"/>
                </a:solidFill>
              </a:rPr>
              <a:t>Interior and exterior of concrete walls</a:t>
            </a:r>
          </a:p>
          <a:p>
            <a:pPr marL="0" indent="0" eaLnBrk="1">
              <a:lnSpc>
                <a:spcPct val="100000"/>
              </a:lnSpc>
              <a:buSzPct val="45000"/>
              <a:defRPr/>
            </a:pPr>
            <a:endParaRPr lang="en-GB" sz="1000" dirty="0" smtClean="0">
              <a:solidFill>
                <a:srgbClr val="000000"/>
              </a:solidFill>
            </a:endParaRPr>
          </a:p>
          <a:p>
            <a:pPr eaLnBrk="1" hangingPunct="1">
              <a:lnSpc>
                <a:spcPct val="100000"/>
              </a:lnSpc>
              <a:buSzPct val="45000"/>
              <a:buFont typeface="Wingdings" charset="2"/>
              <a:buNone/>
              <a:defRPr/>
            </a:pPr>
            <a:endParaRPr lang="en-GB" sz="1000" b="1" dirty="0">
              <a:solidFill>
                <a:srgbClr val="000000"/>
              </a:solidFill>
            </a:endParaRPr>
          </a:p>
        </p:txBody>
      </p:sp>
      <p:sp>
        <p:nvSpPr>
          <p:cNvPr id="2051" name="AutoShape 4"/>
          <p:cNvSpPr>
            <a:spLocks noChangeArrowheads="1"/>
          </p:cNvSpPr>
          <p:nvPr/>
        </p:nvSpPr>
        <p:spPr bwMode="auto">
          <a:xfrm>
            <a:off x="304800" y="1753394"/>
            <a:ext cx="5886450" cy="533400"/>
          </a:xfrm>
          <a:prstGeom prst="roundRect">
            <a:avLst>
              <a:gd name="adj" fmla="val 16667"/>
            </a:avLst>
          </a:prstGeom>
          <a:ln>
            <a:headEnd/>
            <a:tailEnd/>
          </a:ln>
        </p:spPr>
        <p:style>
          <a:lnRef idx="2">
            <a:schemeClr val="accent3"/>
          </a:lnRef>
          <a:fillRef idx="1">
            <a:schemeClr val="lt1"/>
          </a:fillRef>
          <a:effectRef idx="0">
            <a:schemeClr val="accent3"/>
          </a:effectRef>
          <a:fontRef idx="minor">
            <a:schemeClr val="dk1"/>
          </a:fontRef>
        </p:style>
        <p:txBody>
          <a:bodyPr wrap="none" lIns="90000" tIns="46800" rIns="90000" bIns="46800" anchor="ctr"/>
          <a:lstStyle/>
          <a:p>
            <a:pPr>
              <a:lnSpc>
                <a:spcPct val="100000"/>
              </a:lnSpc>
              <a:buClr>
                <a:srgbClr val="FFFFFF"/>
              </a:buClr>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smtClean="0">
                <a:solidFill>
                  <a:schemeClr val="tx1"/>
                </a:solidFill>
              </a:rPr>
              <a:t>AM </a:t>
            </a:r>
            <a:r>
              <a:rPr lang="en-GB" b="1" dirty="0" err="1" smtClean="0">
                <a:solidFill>
                  <a:schemeClr val="tx1"/>
                </a:solidFill>
              </a:rPr>
              <a:t>Flexproof</a:t>
            </a:r>
            <a:r>
              <a:rPr lang="en-GB" b="1" dirty="0" smtClean="0">
                <a:solidFill>
                  <a:schemeClr val="tx1"/>
                </a:solidFill>
              </a:rPr>
              <a:t> 505 ECO PU – Waterproofing Coating </a:t>
            </a:r>
            <a:endParaRPr lang="en-GB" b="1" dirty="0">
              <a:solidFill>
                <a:schemeClr val="tx1"/>
              </a:solidFill>
            </a:endParaRPr>
          </a:p>
        </p:txBody>
      </p:sp>
      <p:sp>
        <p:nvSpPr>
          <p:cNvPr id="2052" name="Text Box 5"/>
          <p:cNvSpPr txBox="1">
            <a:spLocks noChangeArrowheads="1"/>
          </p:cNvSpPr>
          <p:nvPr/>
        </p:nvSpPr>
        <p:spPr bwMode="auto">
          <a:xfrm>
            <a:off x="3352800" y="2515394"/>
            <a:ext cx="3024336" cy="6434711"/>
          </a:xfrm>
          <a:prstGeom prst="rect">
            <a:avLst/>
          </a:prstGeom>
          <a:noFill/>
          <a:ln w="9525">
            <a:noFill/>
            <a:round/>
            <a:headEnd/>
            <a:tailEnd/>
          </a:ln>
        </p:spPr>
        <p:txBody>
          <a:bodyPr wrap="square" lIns="90000" tIns="46800" rIns="90000" bIns="46800">
            <a:spAutoFit/>
          </a:bodyPr>
          <a:lstStyle/>
          <a:p>
            <a:pPr algn="just">
              <a:lnSpc>
                <a:spcPct val="100000"/>
              </a:lnSpc>
              <a:buSzPct val="45000"/>
              <a:buFont typeface="Wingdings" charset="2"/>
              <a:buNone/>
              <a:tabLst>
                <a:tab pos="723900" algn="l"/>
                <a:tab pos="1447800" algn="l"/>
                <a:tab pos="2171700" algn="l"/>
              </a:tabLst>
            </a:pPr>
            <a:r>
              <a:rPr lang="en-GB" sz="1000" b="1" dirty="0" smtClean="0">
                <a:solidFill>
                  <a:srgbClr val="000000"/>
                </a:solidFill>
              </a:rPr>
              <a:t>SPECIFICATION</a:t>
            </a: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latin typeface="Calibri"/>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latin typeface="Calibri"/>
            </a:endParaRPr>
          </a:p>
          <a:p>
            <a:pPr algn="just">
              <a:lnSpc>
                <a:spcPct val="100000"/>
              </a:lnSpc>
              <a:buSzPct val="45000"/>
              <a:buFont typeface="Wingdings" charset="2"/>
              <a:buNone/>
              <a:tabLst>
                <a:tab pos="723900" algn="l"/>
                <a:tab pos="1447800" algn="l"/>
                <a:tab pos="2171700" algn="l"/>
              </a:tabLst>
            </a:pPr>
            <a:endParaRPr lang="en-GB" sz="800" dirty="0" smtClean="0">
              <a:solidFill>
                <a:srgbClr val="000000"/>
              </a:solidFill>
              <a:latin typeface="Calibri"/>
            </a:endParaRPr>
          </a:p>
          <a:p>
            <a:pPr algn="just">
              <a:lnSpc>
                <a:spcPct val="100000"/>
              </a:lnSpc>
              <a:buSzPct val="45000"/>
              <a:buFont typeface="Wingdings" charset="2"/>
              <a:buNone/>
              <a:tabLst>
                <a:tab pos="723900" algn="l"/>
                <a:tab pos="1447800" algn="l"/>
                <a:tab pos="2171700" algn="l"/>
              </a:tabLst>
            </a:pPr>
            <a:r>
              <a:rPr lang="en-GB" sz="800" dirty="0" smtClean="0">
                <a:solidFill>
                  <a:srgbClr val="000000"/>
                </a:solidFill>
                <a:latin typeface="Calibri"/>
              </a:rPr>
              <a:t>ⱡ </a:t>
            </a:r>
            <a:r>
              <a:rPr lang="en-GB" sz="800" dirty="0" smtClean="0">
                <a:solidFill>
                  <a:srgbClr val="000000"/>
                </a:solidFill>
                <a:latin typeface="Calibri" panose="020F0502020204030204" pitchFamily="34" charset="0"/>
              </a:rPr>
              <a:t>Dry time may varies depending on existing concrete conditions, weather and humidity.</a:t>
            </a:r>
          </a:p>
          <a:p>
            <a:pPr algn="just">
              <a:lnSpc>
                <a:spcPct val="100000"/>
              </a:lnSpc>
              <a:buSzPct val="45000"/>
              <a:buFont typeface="Wingdings" charset="2"/>
              <a:buNone/>
              <a:tabLst>
                <a:tab pos="723900" algn="l"/>
                <a:tab pos="1447800" algn="l"/>
                <a:tab pos="2171700" algn="l"/>
              </a:tabLst>
            </a:pPr>
            <a:r>
              <a:rPr lang="en-GB" sz="800" dirty="0" smtClean="0">
                <a:solidFill>
                  <a:srgbClr val="000000"/>
                </a:solidFill>
                <a:latin typeface="Calibri"/>
              </a:rPr>
              <a:t>ⱡⱡ Coverage may vary depending on the porosity of the substrates</a:t>
            </a:r>
            <a:endParaRPr lang="en-GB" sz="800" dirty="0">
              <a:solidFill>
                <a:srgbClr val="000000"/>
              </a:solidFill>
            </a:endParaRPr>
          </a:p>
          <a:p>
            <a:pPr algn="just">
              <a:lnSpc>
                <a:spcPct val="100000"/>
              </a:lnSpc>
              <a:buSzPct val="45000"/>
              <a:buFont typeface="Wingdings" charset="2"/>
              <a:buNone/>
              <a:tabLst>
                <a:tab pos="723900" algn="l"/>
                <a:tab pos="1447800" algn="l"/>
                <a:tab pos="2171700" algn="l"/>
              </a:tabLst>
            </a:pPr>
            <a:endParaRPr lang="en-GB" sz="1000" b="1" dirty="0">
              <a:solidFill>
                <a:srgbClr val="000000"/>
              </a:solidFill>
            </a:endParaRPr>
          </a:p>
        </p:txBody>
      </p:sp>
      <p:graphicFrame>
        <p:nvGraphicFramePr>
          <p:cNvPr id="2" name="Table 1"/>
          <p:cNvGraphicFramePr>
            <a:graphicFrameLocks noGrp="1"/>
          </p:cNvGraphicFramePr>
          <p:nvPr>
            <p:extLst>
              <p:ext uri="{D42A27DB-BD31-4B8C-83A1-F6EECF244321}">
                <p14:modId xmlns="" xmlns:p14="http://schemas.microsoft.com/office/powerpoint/2010/main" val="1221178945"/>
              </p:ext>
            </p:extLst>
          </p:nvPr>
        </p:nvGraphicFramePr>
        <p:xfrm>
          <a:off x="3352800" y="2896394"/>
          <a:ext cx="3024336" cy="5330608"/>
        </p:xfrm>
        <a:graphic>
          <a:graphicData uri="http://schemas.openxmlformats.org/drawingml/2006/table">
            <a:tbl>
              <a:tblPr firstRow="1" bandRow="1">
                <a:tableStyleId>{ED083AE6-46FA-4A59-8FB0-9F97EB10719F}</a:tableStyleId>
              </a:tblPr>
              <a:tblGrid>
                <a:gridCol w="1728191"/>
                <a:gridCol w="1296145"/>
              </a:tblGrid>
              <a:tr h="306410">
                <a:tc>
                  <a:txBody>
                    <a:bodyPr/>
                    <a:lstStyle/>
                    <a:p>
                      <a:pPr algn="l"/>
                      <a:r>
                        <a:rPr lang="en-US" sz="1000" b="0" dirty="0" smtClean="0">
                          <a:latin typeface="Arial" pitchFamily="34" charset="0"/>
                          <a:cs typeface="Arial" pitchFamily="34" charset="0"/>
                        </a:rPr>
                        <a:t>Appearance</a:t>
                      </a:r>
                      <a:endParaRPr lang="en-SG" sz="1000" b="0" dirty="0">
                        <a:latin typeface="Arial" pitchFamily="34" charset="0"/>
                        <a:cs typeface="Arial" pitchFamily="34" charset="0"/>
                      </a:endParaRPr>
                    </a:p>
                  </a:txBody>
                  <a:tcPr marL="91477" marR="91477" marT="45701" marB="45701"/>
                </a:tc>
                <a:tc>
                  <a:txBody>
                    <a:bodyPr/>
                    <a:lstStyle/>
                    <a:p>
                      <a:pPr algn="ctr"/>
                      <a:r>
                        <a:rPr lang="en-US" sz="1000" b="0" dirty="0" smtClean="0">
                          <a:latin typeface="Arial" pitchFamily="34" charset="0"/>
                          <a:cs typeface="Arial" pitchFamily="34" charset="0"/>
                        </a:rPr>
                        <a:t> Viscous</a:t>
                      </a:r>
                      <a:r>
                        <a:rPr lang="en-US" sz="1000" b="0" baseline="0" dirty="0" smtClean="0">
                          <a:latin typeface="Arial" pitchFamily="34" charset="0"/>
                          <a:cs typeface="Arial" pitchFamily="34" charset="0"/>
                        </a:rPr>
                        <a:t> </a:t>
                      </a:r>
                      <a:r>
                        <a:rPr lang="en-US" sz="1000" b="0" dirty="0" smtClean="0">
                          <a:latin typeface="Arial" pitchFamily="34" charset="0"/>
                          <a:cs typeface="Arial" pitchFamily="34" charset="0"/>
                        </a:rPr>
                        <a:t>Liquid</a:t>
                      </a:r>
                      <a:endParaRPr lang="en-US" sz="1000" b="0" baseline="0" dirty="0" smtClean="0">
                        <a:latin typeface="Arial" pitchFamily="34" charset="0"/>
                        <a:cs typeface="Arial" pitchFamily="34" charset="0"/>
                      </a:endParaRPr>
                    </a:p>
                  </a:txBody>
                  <a:tcPr marL="91477" marR="91477" marT="45701" marB="45701"/>
                </a:tc>
              </a:tr>
              <a:tr h="300209">
                <a:tc>
                  <a:txBody>
                    <a:bodyPr/>
                    <a:lstStyle/>
                    <a:p>
                      <a:r>
                        <a:rPr lang="en-US" sz="1000" b="0" dirty="0" smtClean="0">
                          <a:latin typeface="Arial" pitchFamily="34" charset="0"/>
                          <a:cs typeface="Arial" pitchFamily="34" charset="0"/>
                        </a:rPr>
                        <a:t>Nature</a:t>
                      </a:r>
                      <a:endParaRPr lang="en-SG" sz="1000" b="0" dirty="0">
                        <a:latin typeface="Arial" pitchFamily="34" charset="0"/>
                        <a:cs typeface="Arial" pitchFamily="34" charset="0"/>
                      </a:endParaRPr>
                    </a:p>
                  </a:txBody>
                  <a:tcPr marL="91477" marR="91477" marT="45701" marB="45701"/>
                </a:tc>
                <a:tc>
                  <a:txBody>
                    <a:bodyPr/>
                    <a:lstStyle/>
                    <a:p>
                      <a:pPr algn="ctr"/>
                      <a:r>
                        <a:rPr lang="en-US" sz="1000" b="0" dirty="0" smtClean="0">
                          <a:latin typeface="Arial" pitchFamily="34" charset="0"/>
                          <a:cs typeface="Arial" pitchFamily="34" charset="0"/>
                        </a:rPr>
                        <a:t>Single</a:t>
                      </a:r>
                      <a:r>
                        <a:rPr lang="en-US" sz="1000" b="0" baseline="0" dirty="0" smtClean="0">
                          <a:latin typeface="Arial" pitchFamily="34" charset="0"/>
                          <a:cs typeface="Arial" pitchFamily="34" charset="0"/>
                        </a:rPr>
                        <a:t> </a:t>
                      </a:r>
                      <a:r>
                        <a:rPr lang="en-US" sz="1000" b="0" dirty="0" smtClean="0">
                          <a:latin typeface="Arial" pitchFamily="34" charset="0"/>
                          <a:cs typeface="Arial" pitchFamily="34" charset="0"/>
                        </a:rPr>
                        <a:t>Component</a:t>
                      </a:r>
                      <a:endParaRPr lang="en-SG" sz="1000" b="0" dirty="0">
                        <a:latin typeface="Arial" pitchFamily="34" charset="0"/>
                        <a:cs typeface="Arial" pitchFamily="34" charset="0"/>
                      </a:endParaRPr>
                    </a:p>
                  </a:txBody>
                  <a:tcPr marL="91477" marR="91477" marT="45701" marB="45701"/>
                </a:tc>
              </a:tr>
              <a:tr h="300209">
                <a:tc>
                  <a:txBody>
                    <a:bodyPr/>
                    <a:lstStyle/>
                    <a:p>
                      <a:r>
                        <a:rPr lang="en-SG" sz="1000" b="0" dirty="0" smtClean="0">
                          <a:latin typeface="Arial" pitchFamily="34" charset="0"/>
                          <a:cs typeface="Arial" pitchFamily="34" charset="0"/>
                        </a:rPr>
                        <a:t>Solid</a:t>
                      </a:r>
                      <a:r>
                        <a:rPr lang="en-SG" sz="1000" b="0" baseline="0" dirty="0" smtClean="0">
                          <a:latin typeface="Arial" pitchFamily="34" charset="0"/>
                          <a:cs typeface="Arial" pitchFamily="34" charset="0"/>
                        </a:rPr>
                        <a:t> Content</a:t>
                      </a:r>
                      <a:endParaRPr lang="en-SG" sz="1000" b="0" dirty="0">
                        <a:latin typeface="Arial" pitchFamily="34" charset="0"/>
                        <a:cs typeface="Arial" pitchFamily="34" charset="0"/>
                      </a:endParaRPr>
                    </a:p>
                  </a:txBody>
                  <a:tcPr marL="91477" marR="91477" marT="45701" marB="45701"/>
                </a:tc>
                <a:tc>
                  <a:txBody>
                    <a:bodyPr/>
                    <a:lstStyle/>
                    <a:p>
                      <a:pPr algn="ctr"/>
                      <a:r>
                        <a:rPr lang="en-SG" sz="1000" b="0" dirty="0" smtClean="0">
                          <a:latin typeface="Arial" pitchFamily="34" charset="0"/>
                          <a:cs typeface="Arial" pitchFamily="34" charset="0"/>
                        </a:rPr>
                        <a:t>&gt; 60%</a:t>
                      </a:r>
                      <a:endParaRPr lang="en-SG" sz="1000" b="0" dirty="0">
                        <a:latin typeface="Arial" pitchFamily="34" charset="0"/>
                        <a:cs typeface="Arial" pitchFamily="34" charset="0"/>
                      </a:endParaRPr>
                    </a:p>
                  </a:txBody>
                  <a:tcPr marL="91477" marR="91477" marT="45701" marB="45701"/>
                </a:tc>
              </a:tr>
              <a:tr h="300209">
                <a:tc>
                  <a:txBody>
                    <a:bodyPr/>
                    <a:lstStyle/>
                    <a:p>
                      <a:r>
                        <a:rPr lang="en-SG" sz="1000" b="0" dirty="0" smtClean="0">
                          <a:latin typeface="Arial" pitchFamily="34" charset="0"/>
                          <a:cs typeface="Arial" pitchFamily="34" charset="0"/>
                        </a:rPr>
                        <a:t>Elongation at Break (ASTM D412:2006a)</a:t>
                      </a:r>
                      <a:endParaRPr lang="en-SG" sz="1000" b="0" dirty="0">
                        <a:latin typeface="Arial" pitchFamily="34" charset="0"/>
                        <a:cs typeface="Arial" pitchFamily="34" charset="0"/>
                      </a:endParaRPr>
                    </a:p>
                  </a:txBody>
                  <a:tcPr marL="91477" marR="91477" marT="45701" marB="45701"/>
                </a:tc>
                <a:tc>
                  <a:txBody>
                    <a:bodyPr/>
                    <a:lstStyle/>
                    <a:p>
                      <a:pPr algn="ctr"/>
                      <a:r>
                        <a:rPr lang="en-SG" sz="1000" b="0" dirty="0" smtClean="0">
                          <a:latin typeface="Arial" pitchFamily="34" charset="0"/>
                          <a:cs typeface="Arial" pitchFamily="34" charset="0"/>
                        </a:rPr>
                        <a:t>&gt; 300%</a:t>
                      </a:r>
                      <a:endParaRPr lang="en-SG" sz="1000" b="0" dirty="0">
                        <a:latin typeface="Arial" pitchFamily="34" charset="0"/>
                        <a:cs typeface="Arial" pitchFamily="34" charset="0"/>
                      </a:endParaRPr>
                    </a:p>
                  </a:txBody>
                  <a:tcPr marL="91477" marR="91477" marT="45701" marB="45701"/>
                </a:tc>
              </a:tr>
              <a:tr h="300209">
                <a:tc>
                  <a:txBody>
                    <a:bodyPr/>
                    <a:lstStyle/>
                    <a:p>
                      <a:r>
                        <a:rPr lang="en-SG" sz="1000" b="0" dirty="0" smtClean="0">
                          <a:latin typeface="Arial" pitchFamily="34" charset="0"/>
                          <a:cs typeface="Arial" pitchFamily="34" charset="0"/>
                        </a:rPr>
                        <a:t>Tensile Strength</a:t>
                      </a:r>
                      <a:r>
                        <a:rPr lang="en-SG" sz="1000" b="0" baseline="0" dirty="0" smtClean="0">
                          <a:latin typeface="Arial" pitchFamily="34" charset="0"/>
                          <a:cs typeface="Arial" pitchFamily="34" charset="0"/>
                        </a:rPr>
                        <a:t> </a:t>
                      </a:r>
                    </a:p>
                    <a:p>
                      <a:r>
                        <a:rPr lang="en-SG" sz="1000" b="0" baseline="0" dirty="0" smtClean="0">
                          <a:latin typeface="Arial" pitchFamily="34" charset="0"/>
                          <a:cs typeface="Arial" pitchFamily="34" charset="0"/>
                        </a:rPr>
                        <a:t>(ASTM D412:2006a)</a:t>
                      </a:r>
                      <a:endParaRPr lang="en-SG" sz="1000" b="0" dirty="0">
                        <a:latin typeface="Arial" pitchFamily="34" charset="0"/>
                        <a:cs typeface="Arial" pitchFamily="34" charset="0"/>
                      </a:endParaRPr>
                    </a:p>
                  </a:txBody>
                  <a:tcPr marL="91477" marR="91477" marT="45701" marB="45701"/>
                </a:tc>
                <a:tc>
                  <a:txBody>
                    <a:bodyPr/>
                    <a:lstStyle/>
                    <a:p>
                      <a:pPr algn="ctr"/>
                      <a:r>
                        <a:rPr lang="en-SG" sz="1000" b="0" dirty="0" smtClean="0">
                          <a:latin typeface="Arial" pitchFamily="34" charset="0"/>
                          <a:cs typeface="Arial" pitchFamily="34" charset="0"/>
                        </a:rPr>
                        <a:t>&gt; 2.1 N/mm²</a:t>
                      </a:r>
                      <a:endParaRPr lang="en-SG" sz="1000" b="0" dirty="0">
                        <a:latin typeface="Arial" pitchFamily="34" charset="0"/>
                        <a:cs typeface="Arial" pitchFamily="34" charset="0"/>
                      </a:endParaRPr>
                    </a:p>
                  </a:txBody>
                  <a:tcPr marL="91477" marR="91477" marT="45701" marB="45701"/>
                </a:tc>
              </a:tr>
              <a:tr h="300209">
                <a:tc>
                  <a:txBody>
                    <a:bodyPr/>
                    <a:lstStyle/>
                    <a:p>
                      <a:r>
                        <a:rPr lang="en-SG" sz="1000" b="0" dirty="0" smtClean="0">
                          <a:latin typeface="Arial" pitchFamily="34" charset="0"/>
                          <a:cs typeface="Arial" pitchFamily="34" charset="0"/>
                        </a:rPr>
                        <a:t>Adhesion Strength</a:t>
                      </a:r>
                      <a:r>
                        <a:rPr lang="en-SG" sz="1000" b="0" baseline="0" dirty="0" smtClean="0">
                          <a:latin typeface="Arial" pitchFamily="34" charset="0"/>
                          <a:cs typeface="Arial" pitchFamily="34" charset="0"/>
                        </a:rPr>
                        <a:t> (ASTM D4541:2002)</a:t>
                      </a:r>
                      <a:endParaRPr lang="en-SG" sz="1000" b="0" dirty="0">
                        <a:latin typeface="Arial" pitchFamily="34" charset="0"/>
                        <a:cs typeface="Arial" pitchFamily="34" charset="0"/>
                      </a:endParaRPr>
                    </a:p>
                  </a:txBody>
                  <a:tcPr marL="91477" marR="91477" marT="45701" marB="45701"/>
                </a:tc>
                <a:tc>
                  <a:txBody>
                    <a:bodyPr/>
                    <a:lstStyle/>
                    <a:p>
                      <a:pPr algn="ctr"/>
                      <a:r>
                        <a:rPr lang="en-SG" sz="1000" b="0" dirty="0" smtClean="0">
                          <a:latin typeface="Arial" pitchFamily="34" charset="0"/>
                          <a:cs typeface="Arial" pitchFamily="34" charset="0"/>
                        </a:rPr>
                        <a:t>&gt; 1.9</a:t>
                      </a:r>
                      <a:r>
                        <a:rPr lang="en-SG" sz="1000" b="0" baseline="0" dirty="0" smtClean="0">
                          <a:latin typeface="Arial" pitchFamily="34" charset="0"/>
                          <a:cs typeface="Arial" pitchFamily="34" charset="0"/>
                        </a:rPr>
                        <a:t> N/mm²</a:t>
                      </a:r>
                      <a:endParaRPr lang="en-SG" sz="1000" b="0" dirty="0">
                        <a:latin typeface="Arial" pitchFamily="34" charset="0"/>
                        <a:cs typeface="Arial" pitchFamily="34" charset="0"/>
                      </a:endParaRPr>
                    </a:p>
                  </a:txBody>
                  <a:tcPr marL="91477" marR="91477" marT="45701" marB="45701"/>
                </a:tc>
              </a:tr>
              <a:tr h="300209">
                <a:tc>
                  <a:txBody>
                    <a:bodyPr/>
                    <a:lstStyle/>
                    <a:p>
                      <a:r>
                        <a:rPr lang="en-SG" sz="1000" b="0" dirty="0" smtClean="0">
                          <a:latin typeface="Arial" pitchFamily="34" charset="0"/>
                          <a:cs typeface="Arial" pitchFamily="34" charset="0"/>
                        </a:rPr>
                        <a:t>Shore A Hardness </a:t>
                      </a:r>
                    </a:p>
                    <a:p>
                      <a:r>
                        <a:rPr lang="en-SG" sz="1000" b="0" dirty="0" smtClean="0">
                          <a:latin typeface="Arial" pitchFamily="34" charset="0"/>
                          <a:cs typeface="Arial" pitchFamily="34" charset="0"/>
                        </a:rPr>
                        <a:t>(ASTM D2240:2005)</a:t>
                      </a:r>
                      <a:endParaRPr lang="en-SG" sz="1000" b="0" dirty="0">
                        <a:latin typeface="Arial" pitchFamily="34" charset="0"/>
                        <a:cs typeface="Arial" pitchFamily="34" charset="0"/>
                      </a:endParaRPr>
                    </a:p>
                  </a:txBody>
                  <a:tcPr marL="91477" marR="91477" marT="45701" marB="45701"/>
                </a:tc>
                <a:tc>
                  <a:txBody>
                    <a:bodyPr/>
                    <a:lstStyle/>
                    <a:p>
                      <a:pPr algn="ctr"/>
                      <a:r>
                        <a:rPr lang="en-SG" sz="1000" b="0" dirty="0" smtClean="0">
                          <a:latin typeface="Arial" pitchFamily="34" charset="0"/>
                          <a:cs typeface="Arial" pitchFamily="34" charset="0"/>
                        </a:rPr>
                        <a:t>&gt; 75</a:t>
                      </a:r>
                      <a:endParaRPr lang="en-SG" sz="1000" b="0" dirty="0">
                        <a:latin typeface="Arial" pitchFamily="34" charset="0"/>
                        <a:cs typeface="Arial" pitchFamily="34" charset="0"/>
                      </a:endParaRPr>
                    </a:p>
                  </a:txBody>
                  <a:tcPr marL="91477" marR="91477" marT="45701" marB="45701"/>
                </a:tc>
              </a:tr>
              <a:tr h="187614">
                <a:tc gridSpan="2">
                  <a:txBody>
                    <a:bodyPr/>
                    <a:lstStyle/>
                    <a:p>
                      <a:pPr algn="ctr"/>
                      <a:r>
                        <a:rPr lang="en-SG" sz="1000" b="0" dirty="0" smtClean="0">
                          <a:latin typeface="Arial" pitchFamily="34" charset="0"/>
                          <a:cs typeface="Arial" pitchFamily="34" charset="0"/>
                        </a:rPr>
                        <a:t>Crack Bridging</a:t>
                      </a:r>
                      <a:r>
                        <a:rPr lang="en-SG" sz="1000" b="0" baseline="0" dirty="0" smtClean="0">
                          <a:latin typeface="Arial" pitchFamily="34" charset="0"/>
                          <a:cs typeface="Arial" pitchFamily="34" charset="0"/>
                        </a:rPr>
                        <a:t> </a:t>
                      </a:r>
                      <a:r>
                        <a:rPr lang="en-SG" sz="1000" b="0" dirty="0" smtClean="0">
                          <a:latin typeface="Arial" pitchFamily="34" charset="0"/>
                          <a:cs typeface="Arial" pitchFamily="34" charset="0"/>
                        </a:rPr>
                        <a:t>(ASTM C836:00)</a:t>
                      </a:r>
                      <a:endParaRPr lang="en-SG" sz="1000" b="0" dirty="0">
                        <a:latin typeface="Arial" pitchFamily="34" charset="0"/>
                        <a:cs typeface="Arial" pitchFamily="34" charset="0"/>
                      </a:endParaRPr>
                    </a:p>
                  </a:txBody>
                  <a:tcPr marL="91477" marR="91477" marT="45701" marB="45701"/>
                </a:tc>
                <a:tc hMerge="1">
                  <a:txBody>
                    <a:bodyPr/>
                    <a:lstStyle/>
                    <a:p>
                      <a:endParaRPr lang="en-US"/>
                    </a:p>
                  </a:txBody>
                  <a:tcPr/>
                </a:tc>
              </a:tr>
              <a:tr h="323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000" b="0" dirty="0" smtClean="0">
                          <a:latin typeface="Arial" pitchFamily="34" charset="0"/>
                          <a:cs typeface="Arial" pitchFamily="34" charset="0"/>
                        </a:rPr>
                        <a:t>Method A – Widening of crack width till 3mm</a:t>
                      </a:r>
                    </a:p>
                  </a:txBody>
                  <a:tcPr marL="91477" marR="91477" marT="45701" marB="45701"/>
                </a:tc>
                <a:tc>
                  <a:txBody>
                    <a:bodyPr/>
                    <a:lstStyle/>
                    <a:p>
                      <a:pPr algn="ctr"/>
                      <a:r>
                        <a:rPr lang="en-SG" sz="1000" b="0" dirty="0" smtClean="0">
                          <a:latin typeface="Arial" pitchFamily="34" charset="0"/>
                          <a:cs typeface="Arial" pitchFamily="34" charset="0"/>
                        </a:rPr>
                        <a:t>No Crack</a:t>
                      </a:r>
                      <a:endParaRPr lang="en-SG" sz="1000" b="0" dirty="0">
                        <a:latin typeface="Arial" pitchFamily="34" charset="0"/>
                        <a:cs typeface="Arial" pitchFamily="34" charset="0"/>
                      </a:endParaRPr>
                    </a:p>
                  </a:txBody>
                  <a:tcPr marL="91477" marR="91477" marT="45701" marB="45701"/>
                </a:tc>
              </a:tr>
              <a:tr h="323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SG" sz="1000" b="0" dirty="0" smtClean="0">
                          <a:latin typeface="Arial" pitchFamily="34" charset="0"/>
                          <a:cs typeface="Arial" pitchFamily="34" charset="0"/>
                        </a:rPr>
                        <a:t>Method B – Stretching and closing to a width of 1mm</a:t>
                      </a:r>
                    </a:p>
                  </a:txBody>
                  <a:tcPr marL="91477" marR="91477" marT="45701" marB="45701"/>
                </a:tc>
                <a:tc>
                  <a:txBody>
                    <a:bodyPr/>
                    <a:lstStyle/>
                    <a:p>
                      <a:pPr algn="ctr"/>
                      <a:r>
                        <a:rPr lang="en-US" sz="1000" b="0" dirty="0" smtClean="0">
                          <a:latin typeface="Arial" pitchFamily="34" charset="0"/>
                          <a:cs typeface="Arial" pitchFamily="34" charset="0"/>
                        </a:rPr>
                        <a:t>No</a:t>
                      </a:r>
                      <a:r>
                        <a:rPr lang="en-US" sz="1000" b="0" baseline="0" dirty="0" smtClean="0">
                          <a:latin typeface="Arial" pitchFamily="34" charset="0"/>
                          <a:cs typeface="Arial" pitchFamily="34" charset="0"/>
                        </a:rPr>
                        <a:t> Crack</a:t>
                      </a:r>
                      <a:endParaRPr lang="en-US" sz="1000" b="0" dirty="0">
                        <a:latin typeface="Arial" pitchFamily="34" charset="0"/>
                        <a:cs typeface="Arial" pitchFamily="34" charset="0"/>
                      </a:endParaRPr>
                    </a:p>
                  </a:txBody>
                  <a:tcPr marL="91477" marR="91477" marT="45701" marB="45701"/>
                </a:tc>
              </a:tr>
              <a:tr h="323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cs typeface="Arial" pitchFamily="34" charset="0"/>
                        </a:rPr>
                        <a:t>Re-Coat @ 25</a:t>
                      </a:r>
                      <a:r>
                        <a:rPr lang="en-US" sz="1000" b="0" baseline="30000" dirty="0" smtClean="0">
                          <a:latin typeface="Arial" pitchFamily="34" charset="0"/>
                          <a:cs typeface="Arial" pitchFamily="34" charset="0"/>
                        </a:rPr>
                        <a:t>o</a:t>
                      </a:r>
                      <a:r>
                        <a:rPr lang="en-US" sz="1000" b="0" dirty="0" smtClean="0">
                          <a:latin typeface="Arial" pitchFamily="34" charset="0"/>
                          <a:cs typeface="Arial" pitchFamily="34" charset="0"/>
                        </a:rPr>
                        <a:t>C</a:t>
                      </a:r>
                      <a:endParaRPr lang="en-SG" sz="1000" b="0" dirty="0" smtClean="0">
                        <a:latin typeface="Arial" pitchFamily="34" charset="0"/>
                        <a:cs typeface="Arial" pitchFamily="34" charset="0"/>
                      </a:endParaRPr>
                    </a:p>
                  </a:txBody>
                  <a:tcPr marL="91477" marR="91477" marT="45701" marB="45701"/>
                </a:tc>
                <a:tc>
                  <a:txBody>
                    <a:bodyPr/>
                    <a:lstStyle/>
                    <a:p>
                      <a:pPr algn="ctr"/>
                      <a:r>
                        <a:rPr lang="en-US" sz="1000" b="0" dirty="0" smtClean="0">
                          <a:latin typeface="Arial" pitchFamily="34" charset="0"/>
                          <a:cs typeface="Arial" pitchFamily="34" charset="0"/>
                        </a:rPr>
                        <a:t>2</a:t>
                      </a:r>
                      <a:r>
                        <a:rPr lang="en-US" sz="1000" b="0" baseline="0" dirty="0" smtClean="0">
                          <a:latin typeface="Arial" pitchFamily="34" charset="0"/>
                          <a:cs typeface="Arial" pitchFamily="34" charset="0"/>
                        </a:rPr>
                        <a:t> - 3</a:t>
                      </a:r>
                      <a:r>
                        <a:rPr lang="en-US" sz="1000" b="0" dirty="0" smtClean="0">
                          <a:latin typeface="Arial" pitchFamily="34" charset="0"/>
                          <a:cs typeface="Arial" pitchFamily="34" charset="0"/>
                        </a:rPr>
                        <a:t> hours</a:t>
                      </a:r>
                      <a:endParaRPr lang="en-SG" sz="1000" b="0" dirty="0">
                        <a:latin typeface="Arial" pitchFamily="34" charset="0"/>
                        <a:cs typeface="Arial" pitchFamily="34" charset="0"/>
                      </a:endParaRPr>
                    </a:p>
                  </a:txBody>
                  <a:tcPr marL="91477" marR="91477" marT="45701" marB="45701"/>
                </a:tc>
              </a:tr>
              <a:tr h="31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latin typeface="Arial" pitchFamily="34" charset="0"/>
                          <a:cs typeface="Arial" pitchFamily="34" charset="0"/>
                        </a:rPr>
                        <a:t>Full</a:t>
                      </a:r>
                      <a:r>
                        <a:rPr lang="en-US" sz="1000" b="0" baseline="0" dirty="0" smtClean="0">
                          <a:latin typeface="Arial" pitchFamily="34" charset="0"/>
                          <a:cs typeface="Arial" pitchFamily="34" charset="0"/>
                        </a:rPr>
                        <a:t> Cure </a:t>
                      </a:r>
                      <a:r>
                        <a:rPr lang="en-US" sz="1000" b="0" dirty="0" smtClean="0">
                          <a:latin typeface="Arial" pitchFamily="34" charset="0"/>
                          <a:cs typeface="Arial" pitchFamily="34" charset="0"/>
                        </a:rPr>
                        <a:t>@ 25</a:t>
                      </a:r>
                      <a:r>
                        <a:rPr lang="en-US" sz="1000" b="0" baseline="30000" dirty="0" smtClean="0">
                          <a:latin typeface="Arial" pitchFamily="34" charset="0"/>
                          <a:cs typeface="Arial" pitchFamily="34" charset="0"/>
                        </a:rPr>
                        <a:t>o</a:t>
                      </a:r>
                      <a:r>
                        <a:rPr lang="en-US" sz="1000" b="0" dirty="0" smtClean="0">
                          <a:latin typeface="Arial" pitchFamily="34" charset="0"/>
                          <a:cs typeface="Arial" pitchFamily="34" charset="0"/>
                        </a:rPr>
                        <a:t>C</a:t>
                      </a:r>
                      <a:endParaRPr lang="en-SG" sz="1000" b="0" dirty="0" smtClean="0">
                        <a:latin typeface="Arial" pitchFamily="34" charset="0"/>
                        <a:cs typeface="Arial" pitchFamily="34" charset="0"/>
                      </a:endParaRPr>
                    </a:p>
                    <a:p>
                      <a:endParaRPr lang="en-SG" sz="1000" b="0" dirty="0">
                        <a:latin typeface="Arial" pitchFamily="34" charset="0"/>
                        <a:cs typeface="Arial" pitchFamily="34" charset="0"/>
                      </a:endParaRPr>
                    </a:p>
                  </a:txBody>
                  <a:tcPr marL="91477" marR="91477" marT="45701" marB="45701"/>
                </a:tc>
                <a:tc>
                  <a:txBody>
                    <a:bodyPr/>
                    <a:lstStyle/>
                    <a:p>
                      <a:pPr algn="ctr"/>
                      <a:r>
                        <a:rPr lang="en-US" sz="1000" b="0" dirty="0" smtClean="0">
                          <a:latin typeface="Arial" pitchFamily="34" charset="0"/>
                          <a:cs typeface="Arial" pitchFamily="34" charset="0"/>
                        </a:rPr>
                        <a:t>3 days</a:t>
                      </a:r>
                      <a:endParaRPr lang="en-SG" sz="1000" b="0" dirty="0">
                        <a:latin typeface="Arial" pitchFamily="34" charset="0"/>
                        <a:cs typeface="Arial" pitchFamily="34" charset="0"/>
                      </a:endParaRPr>
                    </a:p>
                  </a:txBody>
                  <a:tcPr marL="91477" marR="91477" marT="45701" marB="45701"/>
                </a:tc>
              </a:tr>
              <a:tr h="307673">
                <a:tc>
                  <a:txBody>
                    <a:bodyPr/>
                    <a:lstStyle/>
                    <a:p>
                      <a:r>
                        <a:rPr lang="en-US" sz="1000" b="0" dirty="0" smtClean="0">
                          <a:latin typeface="Arial" pitchFamily="34" charset="0"/>
                          <a:cs typeface="Arial" pitchFamily="34" charset="0"/>
                        </a:rPr>
                        <a:t>Estimated Coverage</a:t>
                      </a:r>
                      <a:endParaRPr lang="en-SG" sz="1000" b="0" dirty="0">
                        <a:latin typeface="Arial" pitchFamily="34" charset="0"/>
                        <a:cs typeface="Arial" pitchFamily="34" charset="0"/>
                      </a:endParaRPr>
                    </a:p>
                  </a:txBody>
                  <a:tcPr marL="91477" marR="91477" marT="45701" marB="45701"/>
                </a:tc>
                <a:tc>
                  <a:txBody>
                    <a:bodyPr/>
                    <a:lstStyle/>
                    <a:p>
                      <a:pPr algn="ctr" eaLnBrk="1" hangingPunct="1">
                        <a:lnSpc>
                          <a:spcPct val="100000"/>
                        </a:lnSpc>
                        <a:buSzPct val="45000"/>
                        <a:buFont typeface="Wingdings" charset="2"/>
                        <a:buNone/>
                      </a:pPr>
                      <a:r>
                        <a:rPr lang="en-GB" sz="1000" b="0" dirty="0" smtClean="0">
                          <a:latin typeface="Arial" pitchFamily="34" charset="0"/>
                          <a:cs typeface="Arial" pitchFamily="34" charset="0"/>
                        </a:rPr>
                        <a:t>5-7m</a:t>
                      </a:r>
                      <a:r>
                        <a:rPr lang="en-GB" sz="1000" b="0" baseline="30000" dirty="0" smtClean="0">
                          <a:latin typeface="Arial" pitchFamily="34" charset="0"/>
                          <a:cs typeface="Arial" pitchFamily="34" charset="0"/>
                        </a:rPr>
                        <a:t>2</a:t>
                      </a:r>
                      <a:r>
                        <a:rPr lang="en-GB" sz="1000" b="0" dirty="0" smtClean="0">
                          <a:latin typeface="Arial" pitchFamily="34" charset="0"/>
                          <a:cs typeface="Arial" pitchFamily="34" charset="0"/>
                        </a:rPr>
                        <a:t> /kg</a:t>
                      </a:r>
                    </a:p>
                    <a:p>
                      <a:pPr algn="ctr"/>
                      <a:endParaRPr lang="en-SG" sz="1000" b="0" dirty="0">
                        <a:latin typeface="Arial" pitchFamily="34" charset="0"/>
                        <a:cs typeface="Arial" pitchFamily="34" charset="0"/>
                      </a:endParaRPr>
                    </a:p>
                  </a:txBody>
                  <a:tcPr marL="91477" marR="91477" marT="45701" marB="45701"/>
                </a:tc>
              </a:tr>
              <a:tr h="349254">
                <a:tc>
                  <a:txBody>
                    <a:bodyPr/>
                    <a:lstStyle/>
                    <a:p>
                      <a:r>
                        <a:rPr lang="en-US" sz="1000" b="0" dirty="0" smtClean="0">
                          <a:latin typeface="Arial" pitchFamily="34" charset="0"/>
                          <a:cs typeface="Arial" pitchFamily="34" charset="0"/>
                        </a:rPr>
                        <a:t>Recommended Dry Film Thickness (DFT) Per</a:t>
                      </a:r>
                      <a:r>
                        <a:rPr lang="en-US" sz="1000" b="0" baseline="0" dirty="0" smtClean="0">
                          <a:latin typeface="Arial" pitchFamily="34" charset="0"/>
                          <a:cs typeface="Arial" pitchFamily="34" charset="0"/>
                        </a:rPr>
                        <a:t> Coat</a:t>
                      </a:r>
                      <a:endParaRPr lang="en-SG" sz="1000" b="0" dirty="0">
                        <a:latin typeface="Arial" pitchFamily="34" charset="0"/>
                        <a:cs typeface="Arial" pitchFamily="34" charset="0"/>
                      </a:endParaRPr>
                    </a:p>
                  </a:txBody>
                  <a:tcPr marL="91477" marR="91477" marT="45701" marB="45701"/>
                </a:tc>
                <a:tc>
                  <a:txBody>
                    <a:bodyPr/>
                    <a:lstStyle/>
                    <a:p>
                      <a:pPr algn="ctr"/>
                      <a:r>
                        <a:rPr lang="en-US" sz="1000" b="0" dirty="0" smtClean="0">
                          <a:latin typeface="Arial" pitchFamily="34" charset="0"/>
                          <a:cs typeface="Arial" pitchFamily="34" charset="0"/>
                        </a:rPr>
                        <a:t> 0.25-0.3mm (Wall)</a:t>
                      </a:r>
                    </a:p>
                    <a:p>
                      <a:pPr algn="ctr"/>
                      <a:r>
                        <a:rPr lang="en-US" sz="1000" b="0" dirty="0" smtClean="0">
                          <a:latin typeface="Arial" pitchFamily="34" charset="0"/>
                          <a:cs typeface="Arial" pitchFamily="34" charset="0"/>
                        </a:rPr>
                        <a:t>0.35-0.5mm</a:t>
                      </a:r>
                      <a:r>
                        <a:rPr lang="en-US" sz="1000" b="0" baseline="0" dirty="0" smtClean="0">
                          <a:latin typeface="Arial" pitchFamily="34" charset="0"/>
                          <a:cs typeface="Arial" pitchFamily="34" charset="0"/>
                        </a:rPr>
                        <a:t> (Roof)</a:t>
                      </a:r>
                      <a:r>
                        <a:rPr lang="en-US" sz="1000" b="0" dirty="0" smtClean="0">
                          <a:latin typeface="Arial" pitchFamily="34" charset="0"/>
                          <a:cs typeface="Arial" pitchFamily="34" charset="0"/>
                        </a:rPr>
                        <a:t> </a:t>
                      </a:r>
                      <a:endParaRPr lang="en-SG" sz="1000" b="0" dirty="0">
                        <a:latin typeface="Arial" pitchFamily="34" charset="0"/>
                        <a:cs typeface="Arial" pitchFamily="34" charset="0"/>
                      </a:endParaRPr>
                    </a:p>
                  </a:txBody>
                  <a:tcPr marL="91477" marR="91477" marT="45701" marB="45701"/>
                </a:tc>
              </a:tr>
              <a:tr h="290617">
                <a:tc>
                  <a:txBody>
                    <a:bodyPr/>
                    <a:lstStyle/>
                    <a:p>
                      <a:r>
                        <a:rPr lang="en-SG" sz="1000" b="0" dirty="0" smtClean="0">
                          <a:latin typeface="Arial" pitchFamily="34" charset="0"/>
                          <a:cs typeface="Arial" pitchFamily="34" charset="0"/>
                        </a:rPr>
                        <a:t>Density </a:t>
                      </a:r>
                      <a:endParaRPr lang="en-SG" sz="1000" b="0" dirty="0">
                        <a:latin typeface="Arial" pitchFamily="34" charset="0"/>
                        <a:cs typeface="Arial" pitchFamily="34" charset="0"/>
                      </a:endParaRPr>
                    </a:p>
                  </a:txBody>
                  <a:tcPr marL="91477" marR="91477" marT="45706" marB="45706"/>
                </a:tc>
                <a:tc>
                  <a:txBody>
                    <a:bodyPr/>
                    <a:lstStyle/>
                    <a:p>
                      <a:pPr algn="ctr"/>
                      <a:r>
                        <a:rPr lang="en-SG" sz="1000" b="0" dirty="0" smtClean="0">
                          <a:latin typeface="Arial" pitchFamily="34" charset="0"/>
                          <a:cs typeface="Arial" pitchFamily="34" charset="0"/>
                        </a:rPr>
                        <a:t>1.35</a:t>
                      </a:r>
                      <a:r>
                        <a:rPr lang="en-SG" sz="1000" b="0" baseline="0" dirty="0" smtClean="0">
                          <a:latin typeface="Arial" pitchFamily="34" charset="0"/>
                          <a:cs typeface="Arial" pitchFamily="34" charset="0"/>
                        </a:rPr>
                        <a:t>g/cm³</a:t>
                      </a:r>
                      <a:endParaRPr lang="en-SG" sz="1000" b="0" dirty="0">
                        <a:latin typeface="Arial" pitchFamily="34" charset="0"/>
                        <a:cs typeface="Arial" pitchFamily="34" charset="0"/>
                      </a:endParaRPr>
                    </a:p>
                  </a:txBody>
                  <a:tcPr marL="91477" marR="91477" marT="45706" marB="45706"/>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32656" y="777875"/>
            <a:ext cx="3000672" cy="6711710"/>
          </a:xfrm>
          <a:prstGeom prst="rect">
            <a:avLst/>
          </a:prstGeom>
          <a:noFill/>
          <a:ln>
            <a:noFill/>
          </a:ln>
          <a:extLst/>
        </p:spPr>
        <p:txBody>
          <a:bodyPr wrap="square" lIns="90000" tIns="46800" rIns="90000" bIns="46800">
            <a:spAutoFit/>
          </a:bodyPr>
          <a:lstStyle>
            <a:lvl1pPr marL="109538" indent="-109538"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1pPr>
            <a:lvl2pPr marL="742950" indent="-28575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2pPr>
            <a:lvl3pPr marL="1143000" indent="-22860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3pPr>
            <a:lvl4pPr marL="1600200" indent="-22860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4pPr>
            <a:lvl5pPr marL="2057400" indent="-228600" eaLnBrk="0" hangingPunc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5pPr>
            <a:lvl6pPr marL="25146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6pPr>
            <a:lvl7pPr marL="29718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7pPr>
            <a:lvl8pPr marL="34290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8pPr>
            <a:lvl9pPr marL="3886200" indent="-228600" defTabSz="457200" eaLnBrk="0" fontAlgn="base" hangingPunct="0">
              <a:lnSpc>
                <a:spcPct val="66000"/>
              </a:lnSpc>
              <a:spcBef>
                <a:spcPct val="0"/>
              </a:spcBef>
              <a:spcAft>
                <a:spcPct val="0"/>
              </a:spcAft>
              <a:buClr>
                <a:srgbClr val="000000"/>
              </a:buClr>
              <a:buSzPct val="100000"/>
              <a:buFont typeface="Arial" charset="0"/>
              <a:tabLst>
                <a:tab pos="109538"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solidFill>
                  <a:schemeClr val="bg1"/>
                </a:solidFill>
                <a:latin typeface="Arial" charset="0"/>
                <a:cs typeface="Arial" charset="0"/>
              </a:defRPr>
            </a:lvl9pPr>
          </a:lstStyle>
          <a:p>
            <a:pPr>
              <a:lnSpc>
                <a:spcPct val="100000"/>
              </a:lnSpc>
              <a:buSzPct val="45000"/>
              <a:buFont typeface="Wingdings" charset="2"/>
              <a:buNone/>
              <a:tabLst>
                <a:tab pos="723900" algn="l"/>
                <a:tab pos="1447800" algn="l"/>
                <a:tab pos="2171700" algn="l"/>
              </a:tabLst>
            </a:pPr>
            <a:r>
              <a:rPr lang="en-GB" sz="1000" b="1" dirty="0" smtClean="0">
                <a:solidFill>
                  <a:srgbClr val="000000"/>
                </a:solidFill>
              </a:rPr>
              <a:t>METHOD OF USE</a:t>
            </a:r>
          </a:p>
          <a:p>
            <a:pPr>
              <a:lnSpc>
                <a:spcPct val="100000"/>
              </a:lnSpc>
              <a:buSzPct val="45000"/>
              <a:buFont typeface="Wingdings" charset="2"/>
              <a:buNone/>
              <a:tabLst>
                <a:tab pos="723900" algn="l"/>
                <a:tab pos="1447800" algn="l"/>
                <a:tab pos="2171700" algn="l"/>
              </a:tabLst>
            </a:pPr>
            <a:endParaRPr lang="en-GB" sz="1000" b="1" dirty="0" smtClean="0">
              <a:solidFill>
                <a:srgbClr val="000000"/>
              </a:solidFill>
            </a:endParaRPr>
          </a:p>
          <a:p>
            <a:pPr>
              <a:lnSpc>
                <a:spcPct val="100000"/>
              </a:lnSpc>
              <a:buSzPct val="45000"/>
              <a:buFont typeface="Wingdings" charset="2"/>
              <a:buNone/>
              <a:tabLst>
                <a:tab pos="723900" algn="l"/>
                <a:tab pos="1447800" algn="l"/>
                <a:tab pos="2171700" algn="l"/>
              </a:tabLst>
            </a:pPr>
            <a:r>
              <a:rPr lang="en-GB" sz="1000" b="1" dirty="0" smtClean="0">
                <a:solidFill>
                  <a:srgbClr val="000000"/>
                </a:solidFill>
              </a:rPr>
              <a:t>Surface Preparation</a:t>
            </a:r>
          </a:p>
          <a:p>
            <a:pPr>
              <a:lnSpc>
                <a:spcPct val="100000"/>
              </a:lnSpc>
              <a:buSzPct val="45000"/>
              <a:buFont typeface="Wingdings" charset="2"/>
              <a:buNone/>
              <a:tabLst>
                <a:tab pos="723900" algn="l"/>
                <a:tab pos="1447800" algn="l"/>
                <a:tab pos="2171700" algn="l"/>
              </a:tabLst>
            </a:pPr>
            <a:endParaRPr lang="en-GB" sz="1000" b="1" dirty="0" smtClean="0">
              <a:solidFill>
                <a:srgbClr val="000000"/>
              </a:solidFill>
            </a:endParaRPr>
          </a:p>
          <a:p>
            <a:pPr>
              <a:lnSpc>
                <a:spcPct val="100000"/>
              </a:lnSpc>
              <a:buSzPct val="45000"/>
              <a:buFont typeface="Wingdings" charset="2"/>
              <a:buNone/>
              <a:tabLst>
                <a:tab pos="723900" algn="l"/>
                <a:tab pos="1447800" algn="l"/>
                <a:tab pos="2171700" algn="l"/>
              </a:tabLst>
            </a:pPr>
            <a:r>
              <a:rPr lang="en-GB" sz="1000" dirty="0" smtClean="0">
                <a:solidFill>
                  <a:srgbClr val="000000"/>
                </a:solidFill>
              </a:rPr>
              <a:t>All new concrete must be allowed to cure for a</a:t>
            </a:r>
          </a:p>
          <a:p>
            <a:pPr>
              <a:lnSpc>
                <a:spcPct val="100000"/>
              </a:lnSpc>
              <a:buSzPct val="45000"/>
              <a:buFont typeface="Wingdings" charset="2"/>
              <a:buNone/>
              <a:tabLst>
                <a:tab pos="723900" algn="l"/>
                <a:tab pos="1447800" algn="l"/>
                <a:tab pos="2171700" algn="l"/>
              </a:tabLst>
            </a:pPr>
            <a:r>
              <a:rPr lang="en-GB" sz="1000" dirty="0" smtClean="0">
                <a:solidFill>
                  <a:srgbClr val="000000"/>
                </a:solidFill>
              </a:rPr>
              <a:t>minimum of 28 days. New render / screed</a:t>
            </a:r>
          </a:p>
          <a:p>
            <a:pPr>
              <a:lnSpc>
                <a:spcPct val="100000"/>
              </a:lnSpc>
              <a:buSzPct val="45000"/>
              <a:buFont typeface="Wingdings" charset="2"/>
              <a:buNone/>
              <a:tabLst>
                <a:tab pos="723900" algn="l"/>
                <a:tab pos="1447800" algn="l"/>
                <a:tab pos="2171700" algn="l"/>
              </a:tabLst>
            </a:pPr>
            <a:r>
              <a:rPr lang="en-GB" sz="1000" dirty="0" smtClean="0">
                <a:solidFill>
                  <a:srgbClr val="000000"/>
                </a:solidFill>
              </a:rPr>
              <a:t>surfaces must be allow to cure for at least 7 days.</a:t>
            </a:r>
          </a:p>
          <a:p>
            <a:pPr>
              <a:lnSpc>
                <a:spcPct val="100000"/>
              </a:lnSpc>
              <a:buSzPct val="45000"/>
              <a:buFont typeface="Wingdings" charset="2"/>
              <a:buNone/>
              <a:tabLst>
                <a:tab pos="723900" algn="l"/>
                <a:tab pos="1447800" algn="l"/>
                <a:tab pos="2171700" algn="l"/>
              </a:tabLst>
            </a:pPr>
            <a:r>
              <a:rPr lang="en-GB" sz="1000" dirty="0" smtClean="0">
                <a:solidFill>
                  <a:srgbClr val="000000"/>
                </a:solidFill>
              </a:rPr>
              <a:t>Old concrete / render / screed surfaces need to be</a:t>
            </a:r>
          </a:p>
          <a:p>
            <a:pPr>
              <a:lnSpc>
                <a:spcPct val="100000"/>
              </a:lnSpc>
              <a:buSzPct val="45000"/>
              <a:buFont typeface="Wingdings" charset="2"/>
              <a:buNone/>
              <a:tabLst>
                <a:tab pos="723900" algn="l"/>
                <a:tab pos="1447800" algn="l"/>
                <a:tab pos="2171700" algn="l"/>
              </a:tabLst>
            </a:pPr>
            <a:r>
              <a:rPr lang="en-GB" sz="1000" dirty="0" smtClean="0">
                <a:solidFill>
                  <a:srgbClr val="000000"/>
                </a:solidFill>
              </a:rPr>
              <a:t>cleaned, dry and sound, free of any contamination</a:t>
            </a:r>
          </a:p>
          <a:p>
            <a:pPr>
              <a:lnSpc>
                <a:spcPct val="100000"/>
              </a:lnSpc>
              <a:buSzPct val="45000"/>
              <a:buFont typeface="Wingdings" charset="2"/>
              <a:buNone/>
              <a:tabLst>
                <a:tab pos="723900" algn="l"/>
                <a:tab pos="1447800" algn="l"/>
                <a:tab pos="2171700" algn="l"/>
              </a:tabLst>
            </a:pPr>
            <a:r>
              <a:rPr lang="en-GB" sz="1000" dirty="0" smtClean="0">
                <a:solidFill>
                  <a:srgbClr val="000000"/>
                </a:solidFill>
              </a:rPr>
              <a:t>that may affect the adhesion of the membrane</a:t>
            </a:r>
          </a:p>
          <a:p>
            <a:pPr eaLnBrk="1" hangingPunct="1">
              <a:lnSpc>
                <a:spcPct val="100000"/>
              </a:lnSpc>
              <a:buSzPct val="45000"/>
              <a:buFont typeface="Wingdings" charset="2"/>
              <a:buNone/>
              <a:defRPr/>
            </a:pPr>
            <a:r>
              <a:rPr lang="en-GB" sz="1000" b="1" dirty="0">
                <a:solidFill>
                  <a:srgbClr val="000000"/>
                </a:solidFill>
              </a:rPr>
              <a:t>	</a:t>
            </a:r>
          </a:p>
          <a:p>
            <a:pPr eaLnBrk="1" hangingPunct="1">
              <a:lnSpc>
                <a:spcPct val="100000"/>
              </a:lnSpc>
              <a:buSzPct val="45000"/>
              <a:buFont typeface="Wingdings" charset="2"/>
              <a:buNone/>
              <a:defRPr/>
            </a:pPr>
            <a:r>
              <a:rPr lang="en-GB" sz="1000" dirty="0" smtClean="0">
                <a:solidFill>
                  <a:srgbClr val="000000"/>
                </a:solidFill>
              </a:rPr>
              <a:t>Prime the surfaces with PU-Cote 408P</a:t>
            </a:r>
            <a:r>
              <a:rPr lang="en-GB" sz="1000" dirty="0">
                <a:solidFill>
                  <a:srgbClr val="000000"/>
                </a:solidFill>
              </a:rPr>
              <a:t> </a:t>
            </a:r>
            <a:r>
              <a:rPr lang="en-GB" sz="1000" dirty="0" smtClean="0">
                <a:solidFill>
                  <a:srgbClr val="000000"/>
                </a:solidFill>
              </a:rPr>
              <a:t>Primer</a:t>
            </a:r>
            <a:endParaRPr lang="en-GB" sz="1000" b="1" dirty="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prior to applying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a:t>
            </a:r>
            <a:r>
              <a:rPr lang="en-GB" sz="1000" dirty="0" smtClean="0">
                <a:solidFill>
                  <a:srgbClr val="000000"/>
                </a:solidFill>
              </a:rPr>
              <a:t>.</a:t>
            </a:r>
          </a:p>
          <a:p>
            <a:pPr eaLnBrk="1" hangingPunct="1">
              <a:lnSpc>
                <a:spcPct val="100000"/>
              </a:lnSpc>
              <a:buSzPct val="45000"/>
              <a:buFont typeface="Wingdings" charset="2"/>
              <a:buNone/>
              <a:defRPr/>
            </a:pPr>
            <a:endParaRPr lang="en-GB" sz="1000" dirty="0" smtClean="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All metal surfaces must be totally free of rust.</a:t>
            </a:r>
          </a:p>
          <a:p>
            <a:pPr eaLnBrk="1" hangingPunct="1">
              <a:lnSpc>
                <a:spcPct val="100000"/>
              </a:lnSpc>
              <a:buSzPct val="45000"/>
              <a:buFont typeface="Wingdings" charset="2"/>
              <a:buNone/>
              <a:defRPr/>
            </a:pPr>
            <a:r>
              <a:rPr lang="en-GB" sz="1000" dirty="0" smtClean="0">
                <a:solidFill>
                  <a:srgbClr val="000000"/>
                </a:solidFill>
              </a:rPr>
              <a:t>Prime metal surfaces with anti-rust primer prior to</a:t>
            </a:r>
          </a:p>
          <a:p>
            <a:pPr eaLnBrk="1" hangingPunct="1">
              <a:lnSpc>
                <a:spcPct val="100000"/>
              </a:lnSpc>
              <a:buSzPct val="45000"/>
              <a:buFont typeface="Wingdings" charset="2"/>
              <a:buNone/>
              <a:defRPr/>
            </a:pPr>
            <a:r>
              <a:rPr lang="en-GB" sz="1000" dirty="0" smtClean="0">
                <a:solidFill>
                  <a:srgbClr val="000000"/>
                </a:solidFill>
              </a:rPr>
              <a:t>applying </a:t>
            </a:r>
            <a:r>
              <a:rPr lang="en-GB" sz="1000" b="1" dirty="0" smtClean="0">
                <a:solidFill>
                  <a:srgbClr val="000000"/>
                </a:solidFill>
              </a:rPr>
              <a:t>AM</a:t>
            </a:r>
            <a:r>
              <a:rPr lang="en-GB" sz="1000" dirty="0" smtClean="0">
                <a:solidFill>
                  <a:srgbClr val="000000"/>
                </a:solidFill>
              </a:rPr>
              <a:t> </a:t>
            </a:r>
            <a:r>
              <a:rPr lang="en-GB" sz="1000" b="1" dirty="0" err="1" smtClean="0">
                <a:solidFill>
                  <a:srgbClr val="000000"/>
                </a:solidFill>
              </a:rPr>
              <a:t>Flexproof</a:t>
            </a:r>
            <a:r>
              <a:rPr lang="en-GB" sz="1000" b="1" dirty="0" smtClean="0">
                <a:solidFill>
                  <a:srgbClr val="000000"/>
                </a:solidFill>
              </a:rPr>
              <a:t> 505 ECO PU</a:t>
            </a:r>
          </a:p>
          <a:p>
            <a:pPr eaLnBrk="1" hangingPunct="1">
              <a:lnSpc>
                <a:spcPct val="100000"/>
              </a:lnSpc>
              <a:buSzPct val="45000"/>
              <a:buFont typeface="Wingdings" charset="2"/>
              <a:buNone/>
              <a:defRPr/>
            </a:pPr>
            <a:endParaRPr lang="en-GB" sz="1000" dirty="0" smtClean="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All cracks should be repaired with suitable putty </a:t>
            </a:r>
          </a:p>
          <a:p>
            <a:pPr eaLnBrk="1" hangingPunct="1">
              <a:lnSpc>
                <a:spcPct val="100000"/>
              </a:lnSpc>
              <a:buSzPct val="45000"/>
              <a:buFont typeface="Wingdings" charset="2"/>
              <a:buNone/>
              <a:defRPr/>
            </a:pPr>
            <a:r>
              <a:rPr lang="en-GB" sz="1000" dirty="0" smtClean="0">
                <a:solidFill>
                  <a:srgbClr val="000000"/>
                </a:solidFill>
              </a:rPr>
              <a:t>and smoothen surfaces with sandpaper prior to </a:t>
            </a:r>
          </a:p>
          <a:p>
            <a:pPr eaLnBrk="1" hangingPunct="1">
              <a:lnSpc>
                <a:spcPct val="100000"/>
              </a:lnSpc>
              <a:buSzPct val="45000"/>
              <a:buFont typeface="Wingdings" charset="2"/>
              <a:buNone/>
              <a:defRPr/>
            </a:pPr>
            <a:r>
              <a:rPr lang="en-GB" sz="1000" dirty="0" smtClean="0">
                <a:solidFill>
                  <a:srgbClr val="000000"/>
                </a:solidFill>
              </a:rPr>
              <a:t>applying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a:t>
            </a:r>
            <a:r>
              <a:rPr lang="en-GB" sz="1000" dirty="0" smtClean="0">
                <a:solidFill>
                  <a:srgbClr val="000000"/>
                </a:solidFill>
              </a:rPr>
              <a:t>. Hairline crack with up to 1mm wide, may be duly fill with </a:t>
            </a:r>
          </a:p>
          <a:p>
            <a:pPr eaLnBrk="1" hangingPunct="1">
              <a:lnSpc>
                <a:spcPct val="100000"/>
              </a:lnSpc>
              <a:buSzPct val="45000"/>
              <a:buFont typeface="Wingdings" charset="2"/>
              <a:buNone/>
              <a:defRPr/>
            </a:pP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a:t>
            </a:r>
            <a:r>
              <a:rPr lang="en-GB" sz="1000" dirty="0" smtClean="0">
                <a:solidFill>
                  <a:srgbClr val="000000"/>
                </a:solidFill>
              </a:rPr>
              <a:t>.</a:t>
            </a:r>
            <a:endParaRPr lang="en-GB" sz="1000" b="1" dirty="0" smtClean="0">
              <a:solidFill>
                <a:srgbClr val="000000"/>
              </a:solidFill>
            </a:endParaRPr>
          </a:p>
          <a:p>
            <a:pPr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All expansion joints and perimeter joints should be </a:t>
            </a:r>
          </a:p>
          <a:p>
            <a:pPr eaLnBrk="1" hangingPunct="1">
              <a:lnSpc>
                <a:spcPct val="100000"/>
              </a:lnSpc>
              <a:buSzPct val="45000"/>
              <a:buFont typeface="Wingdings" charset="2"/>
              <a:buNone/>
              <a:defRPr/>
            </a:pPr>
            <a:r>
              <a:rPr lang="en-GB" sz="1000" dirty="0" smtClean="0">
                <a:solidFill>
                  <a:srgbClr val="000000"/>
                </a:solidFill>
              </a:rPr>
              <a:t>sealed with bond breaker tape prior to application </a:t>
            </a:r>
          </a:p>
          <a:p>
            <a:pPr eaLnBrk="1" hangingPunct="1">
              <a:lnSpc>
                <a:spcPct val="100000"/>
              </a:lnSpc>
              <a:buSzPct val="45000"/>
              <a:buFont typeface="Wingdings" charset="2"/>
              <a:buNone/>
              <a:defRPr/>
            </a:pPr>
            <a:r>
              <a:rPr lang="en-GB" sz="1000" dirty="0" smtClean="0">
                <a:solidFill>
                  <a:srgbClr val="000000"/>
                </a:solidFill>
              </a:rPr>
              <a:t>of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a:t>
            </a:r>
            <a:r>
              <a:rPr lang="en-GB" sz="1000" dirty="0" smtClean="0">
                <a:solidFill>
                  <a:srgbClr val="000000"/>
                </a:solidFill>
              </a:rPr>
              <a:t>.</a:t>
            </a:r>
            <a:endParaRPr lang="en-GB" sz="1000" b="1" dirty="0" smtClean="0">
              <a:solidFill>
                <a:srgbClr val="000000"/>
              </a:solidFill>
            </a:endParaRPr>
          </a:p>
          <a:p>
            <a:pPr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b="1" dirty="0" smtClean="0">
                <a:solidFill>
                  <a:srgbClr val="000000"/>
                </a:solidFill>
              </a:rPr>
              <a:t>Application</a:t>
            </a:r>
          </a:p>
          <a:p>
            <a:pPr eaLnBrk="1" hangingPunct="1">
              <a:lnSpc>
                <a:spcPct val="100000"/>
              </a:lnSpc>
              <a:buSzPct val="45000"/>
              <a:buFont typeface="Wingdings" charset="2"/>
              <a:buNone/>
              <a:defRPr/>
            </a:pPr>
            <a:endParaRPr lang="en-GB" sz="1000" b="1" dirty="0" smtClean="0">
              <a:solidFill>
                <a:srgbClr val="000000"/>
              </a:solidFill>
            </a:endParaRPr>
          </a:p>
          <a:p>
            <a:pPr marL="0" indent="0" eaLnBrk="1" hangingPunct="1">
              <a:lnSpc>
                <a:spcPct val="100000"/>
              </a:lnSpc>
              <a:spcAft>
                <a:spcPts val="0"/>
              </a:spcAft>
              <a:buSzPct val="45000"/>
              <a:buFont typeface="Wingdings" charset="2"/>
              <a:buNone/>
              <a:tabLst>
                <a:tab pos="0" algn="l"/>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pPr>
            <a:r>
              <a:rPr lang="en-GB" sz="1000" dirty="0" smtClean="0">
                <a:solidFill>
                  <a:srgbClr val="000000"/>
                </a:solidFill>
              </a:rPr>
              <a:t>Stir well before apply. Apply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a:t>
            </a:r>
            <a:r>
              <a:rPr lang="en-GB" sz="1000" b="1" dirty="0">
                <a:solidFill>
                  <a:srgbClr val="000000"/>
                </a:solidFill>
              </a:rPr>
              <a:t> </a:t>
            </a:r>
            <a:r>
              <a:rPr lang="en-GB" sz="1000" b="1" dirty="0" smtClean="0">
                <a:solidFill>
                  <a:srgbClr val="000000"/>
                </a:solidFill>
              </a:rPr>
              <a:t>ECO PU </a:t>
            </a:r>
            <a:r>
              <a:rPr lang="en-GB" sz="1000" dirty="0" smtClean="0">
                <a:solidFill>
                  <a:srgbClr val="000000"/>
                </a:solidFill>
              </a:rPr>
              <a:t>evenly at recommended coverage rates. </a:t>
            </a:r>
          </a:p>
          <a:p>
            <a:pPr eaLnBrk="1" hangingPunct="1">
              <a:lnSpc>
                <a:spcPct val="100000"/>
              </a:lnSpc>
              <a:spcAft>
                <a:spcPts val="0"/>
              </a:spcAft>
              <a:buSzPct val="45000"/>
              <a:buFont typeface="Wingdings" charset="2"/>
              <a:buNone/>
              <a:defRPr/>
            </a:pPr>
            <a:r>
              <a:rPr lang="en-GB" sz="1000" dirty="0" smtClean="0">
                <a:solidFill>
                  <a:srgbClr val="000000"/>
                </a:solidFill>
              </a:rPr>
              <a:t>Apply with roller,</a:t>
            </a:r>
            <a:r>
              <a:rPr lang="en-GB" sz="1000" dirty="0">
                <a:solidFill>
                  <a:srgbClr val="000000"/>
                </a:solidFill>
              </a:rPr>
              <a:t> </a:t>
            </a:r>
            <a:r>
              <a:rPr lang="en-GB" sz="1000" dirty="0" smtClean="0">
                <a:solidFill>
                  <a:srgbClr val="000000"/>
                </a:solidFill>
              </a:rPr>
              <a:t>brush</a:t>
            </a:r>
            <a:r>
              <a:rPr lang="en-GB" sz="1000" dirty="0">
                <a:solidFill>
                  <a:srgbClr val="000000"/>
                </a:solidFill>
              </a:rPr>
              <a:t> </a:t>
            </a:r>
            <a:r>
              <a:rPr lang="en-GB" sz="1000" dirty="0" smtClean="0">
                <a:solidFill>
                  <a:srgbClr val="000000"/>
                </a:solidFill>
              </a:rPr>
              <a:t>or airless spray gun.</a:t>
            </a:r>
          </a:p>
          <a:p>
            <a:pPr eaLnBrk="1" hangingPunct="1">
              <a:lnSpc>
                <a:spcPct val="100000"/>
              </a:lnSpc>
              <a:spcAft>
                <a:spcPts val="0"/>
              </a:spcAft>
              <a:buSzPct val="45000"/>
              <a:buFont typeface="Wingdings" charset="2"/>
              <a:buNone/>
              <a:defRPr/>
            </a:pPr>
            <a:r>
              <a:rPr lang="en-GB" sz="1000" dirty="0" smtClean="0">
                <a:solidFill>
                  <a:srgbClr val="000000"/>
                </a:solidFill>
              </a:rPr>
              <a:t>Reinforcement of fibreglass fabric may be use to </a:t>
            </a:r>
          </a:p>
          <a:p>
            <a:pPr eaLnBrk="1" hangingPunct="1">
              <a:lnSpc>
                <a:spcPct val="100000"/>
              </a:lnSpc>
              <a:spcAft>
                <a:spcPts val="0"/>
              </a:spcAft>
              <a:buSzPct val="45000"/>
              <a:buFont typeface="Wingdings" charset="2"/>
              <a:buNone/>
              <a:defRPr/>
            </a:pPr>
            <a:r>
              <a:rPr lang="en-GB" sz="1000" dirty="0">
                <a:solidFill>
                  <a:srgbClr val="000000"/>
                </a:solidFill>
              </a:rPr>
              <a:t>e</a:t>
            </a:r>
            <a:r>
              <a:rPr lang="en-GB" sz="1000" dirty="0" smtClean="0">
                <a:solidFill>
                  <a:srgbClr val="000000"/>
                </a:solidFill>
              </a:rPr>
              <a:t>nhance high tolerance to normal substrate or </a:t>
            </a:r>
          </a:p>
          <a:p>
            <a:pPr eaLnBrk="1" hangingPunct="1">
              <a:lnSpc>
                <a:spcPct val="100000"/>
              </a:lnSpc>
              <a:spcAft>
                <a:spcPts val="0"/>
              </a:spcAft>
              <a:buSzPct val="45000"/>
              <a:buFont typeface="Wingdings" charset="2"/>
              <a:buNone/>
              <a:defRPr/>
            </a:pPr>
            <a:r>
              <a:rPr lang="en-GB" sz="1000" dirty="0" smtClean="0">
                <a:solidFill>
                  <a:srgbClr val="000000"/>
                </a:solidFill>
              </a:rPr>
              <a:t>crack movement, hence protecting against </a:t>
            </a:r>
          </a:p>
          <a:p>
            <a:pPr eaLnBrk="1" hangingPunct="1">
              <a:lnSpc>
                <a:spcPct val="100000"/>
              </a:lnSpc>
              <a:spcAft>
                <a:spcPts val="0"/>
              </a:spcAft>
              <a:buSzPct val="45000"/>
              <a:buFont typeface="Wingdings" charset="2"/>
              <a:buNone/>
              <a:defRPr/>
            </a:pPr>
            <a:r>
              <a:rPr lang="en-GB" sz="1000" dirty="0" smtClean="0">
                <a:solidFill>
                  <a:srgbClr val="000000"/>
                </a:solidFill>
              </a:rPr>
              <a:t>membrane rupture. Ensure fibreglass fabric is </a:t>
            </a:r>
          </a:p>
          <a:p>
            <a:pPr marL="0" indent="0" eaLnBrk="1" hangingPunct="1">
              <a:lnSpc>
                <a:spcPct val="100000"/>
              </a:lnSpc>
              <a:spcAft>
                <a:spcPts val="0"/>
              </a:spcAft>
              <a:buSzPct val="45000"/>
              <a:buFont typeface="Wingdings" charset="2"/>
              <a:buNone/>
              <a:tabLst>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Lst>
              <a:defRPr/>
            </a:pPr>
            <a:r>
              <a:rPr lang="en-GB" sz="1000" dirty="0" smtClean="0">
                <a:solidFill>
                  <a:srgbClr val="000000"/>
                </a:solidFill>
              </a:rPr>
              <a:t>applied into wet coat </a:t>
            </a:r>
            <a:r>
              <a:rPr lang="en-GB" sz="1000" dirty="0">
                <a:solidFill>
                  <a:srgbClr val="000000"/>
                </a:solidFill>
              </a:rPr>
              <a:t>o</a:t>
            </a:r>
            <a:r>
              <a:rPr lang="en-GB" sz="1000" dirty="0" smtClean="0">
                <a:solidFill>
                  <a:srgbClr val="000000"/>
                </a:solidFill>
              </a:rPr>
              <a:t>f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 </a:t>
            </a:r>
            <a:r>
              <a:rPr lang="en-GB" sz="1000" dirty="0" smtClean="0">
                <a:solidFill>
                  <a:srgbClr val="000000"/>
                </a:solidFill>
              </a:rPr>
              <a:t>membrane and then covered over with</a:t>
            </a:r>
          </a:p>
          <a:p>
            <a:pPr eaLnBrk="1" hangingPunct="1">
              <a:lnSpc>
                <a:spcPct val="100000"/>
              </a:lnSpc>
              <a:spcAft>
                <a:spcPts val="0"/>
              </a:spcAft>
              <a:buSzPct val="45000"/>
              <a:buFont typeface="Wingdings" charset="2"/>
              <a:buNone/>
              <a:defRPr/>
            </a:pPr>
            <a:r>
              <a:rPr lang="en-GB" sz="1000" dirty="0" smtClean="0">
                <a:solidFill>
                  <a:srgbClr val="000000"/>
                </a:solidFill>
              </a:rPr>
              <a:t>subsequent coating until it is not visible.</a:t>
            </a:r>
            <a:endParaRPr lang="en-GB" sz="1000" dirty="0">
              <a:solidFill>
                <a:srgbClr val="000000"/>
              </a:solidFill>
            </a:endParaRPr>
          </a:p>
          <a:p>
            <a:pPr eaLnBrk="1" hangingPunct="1">
              <a:lnSpc>
                <a:spcPct val="100000"/>
              </a:lnSpc>
              <a:spcAft>
                <a:spcPts val="0"/>
              </a:spcAft>
              <a:buSzPct val="45000"/>
              <a:buFont typeface="Wingdings" charset="2"/>
              <a:buNone/>
              <a:defRPr/>
            </a:pPr>
            <a:r>
              <a:rPr lang="en-GB" sz="1000" dirty="0" smtClean="0">
                <a:solidFill>
                  <a:srgbClr val="000000"/>
                </a:solidFill>
              </a:rPr>
              <a:t>Allow </a:t>
            </a:r>
            <a:r>
              <a:rPr lang="en-GB" sz="1000" dirty="0">
                <a:solidFill>
                  <a:srgbClr val="000000"/>
                </a:solidFill>
              </a:rPr>
              <a:t>2</a:t>
            </a:r>
            <a:r>
              <a:rPr lang="en-GB" sz="1000" dirty="0" smtClean="0">
                <a:solidFill>
                  <a:srgbClr val="000000"/>
                </a:solidFill>
              </a:rPr>
              <a:t> to 3 hours for each coat to cure before</a:t>
            </a:r>
          </a:p>
          <a:p>
            <a:pPr eaLnBrk="1" hangingPunct="1">
              <a:lnSpc>
                <a:spcPct val="100000"/>
              </a:lnSpc>
              <a:spcAft>
                <a:spcPts val="0"/>
              </a:spcAft>
              <a:buSzPct val="45000"/>
              <a:buFont typeface="Wingdings" charset="2"/>
              <a:buNone/>
              <a:defRPr/>
            </a:pPr>
            <a:r>
              <a:rPr lang="en-GB" sz="1000" dirty="0" smtClean="0">
                <a:solidFill>
                  <a:srgbClr val="000000"/>
                </a:solidFill>
              </a:rPr>
              <a:t>applying subsequent coat.</a:t>
            </a:r>
          </a:p>
        </p:txBody>
      </p:sp>
      <p:sp>
        <p:nvSpPr>
          <p:cNvPr id="2056" name="Text Box 5"/>
          <p:cNvSpPr txBox="1">
            <a:spLocks noChangeArrowheads="1"/>
          </p:cNvSpPr>
          <p:nvPr/>
        </p:nvSpPr>
        <p:spPr bwMode="auto">
          <a:xfrm>
            <a:off x="3429000" y="777875"/>
            <a:ext cx="2952328" cy="8145949"/>
          </a:xfrm>
          <a:prstGeom prst="rect">
            <a:avLst/>
          </a:prstGeom>
          <a:noFill/>
          <a:ln>
            <a:noFill/>
          </a:ln>
          <a:extLst/>
        </p:spPr>
        <p:txBody>
          <a:bodyPr wrap="square" lIns="90000" tIns="46800" rIns="90000" bIns="46800" anchor="t">
            <a:spAutoFit/>
          </a:bodyPr>
          <a:lstStyle>
            <a:lvl1pPr eaLnBrk="0" hangingPunct="0">
              <a:tabLst>
                <a:tab pos="723900" algn="l"/>
                <a:tab pos="1447800" algn="l"/>
                <a:tab pos="2171700" algn="l"/>
              </a:tabLst>
              <a:defRPr>
                <a:solidFill>
                  <a:schemeClr val="bg1"/>
                </a:solidFill>
                <a:latin typeface="Arial" charset="0"/>
                <a:cs typeface="Arial" charset="0"/>
              </a:defRPr>
            </a:lvl1pPr>
            <a:lvl2pPr marL="742950" indent="-285750" eaLnBrk="0" hangingPunct="0">
              <a:tabLst>
                <a:tab pos="723900" algn="l"/>
                <a:tab pos="1447800" algn="l"/>
                <a:tab pos="2171700" algn="l"/>
              </a:tabLst>
              <a:defRPr>
                <a:solidFill>
                  <a:schemeClr val="bg1"/>
                </a:solidFill>
                <a:latin typeface="Arial" charset="0"/>
                <a:cs typeface="Arial" charset="0"/>
              </a:defRPr>
            </a:lvl2pPr>
            <a:lvl3pPr marL="1143000" indent="-228600" eaLnBrk="0" hangingPunct="0">
              <a:tabLst>
                <a:tab pos="723900" algn="l"/>
                <a:tab pos="1447800" algn="l"/>
                <a:tab pos="2171700" algn="l"/>
              </a:tabLst>
              <a:defRPr>
                <a:solidFill>
                  <a:schemeClr val="bg1"/>
                </a:solidFill>
                <a:latin typeface="Arial" charset="0"/>
                <a:cs typeface="Arial" charset="0"/>
              </a:defRPr>
            </a:lvl3pPr>
            <a:lvl4pPr marL="1600200" indent="-228600" eaLnBrk="0" hangingPunct="0">
              <a:tabLst>
                <a:tab pos="723900" algn="l"/>
                <a:tab pos="1447800" algn="l"/>
                <a:tab pos="2171700" algn="l"/>
              </a:tabLst>
              <a:defRPr>
                <a:solidFill>
                  <a:schemeClr val="bg1"/>
                </a:solidFill>
                <a:latin typeface="Arial" charset="0"/>
                <a:cs typeface="Arial" charset="0"/>
              </a:defRPr>
            </a:lvl4pPr>
            <a:lvl5pPr marL="2057400" indent="-228600" eaLnBrk="0" hangingPunct="0">
              <a:tabLst>
                <a:tab pos="723900" algn="l"/>
                <a:tab pos="1447800" algn="l"/>
                <a:tab pos="2171700" algn="l"/>
              </a:tabLst>
              <a:defRPr>
                <a:solidFill>
                  <a:schemeClr val="bg1"/>
                </a:solidFill>
                <a:latin typeface="Arial" charset="0"/>
                <a:cs typeface="Arial" charset="0"/>
              </a:defRPr>
            </a:lvl5pPr>
            <a:lvl6pPr marL="2514600" indent="-228600" defTabSz="457200"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Lst>
              <a:defRPr>
                <a:solidFill>
                  <a:schemeClr val="bg1"/>
                </a:solidFill>
                <a:latin typeface="Arial" charset="0"/>
                <a:cs typeface="Arial" charset="0"/>
              </a:defRPr>
            </a:lvl6pPr>
            <a:lvl7pPr marL="2971800" indent="-228600" defTabSz="457200"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Lst>
              <a:defRPr>
                <a:solidFill>
                  <a:schemeClr val="bg1"/>
                </a:solidFill>
                <a:latin typeface="Arial" charset="0"/>
                <a:cs typeface="Arial" charset="0"/>
              </a:defRPr>
            </a:lvl7pPr>
            <a:lvl8pPr marL="3429000" indent="-228600" defTabSz="457200"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Lst>
              <a:defRPr>
                <a:solidFill>
                  <a:schemeClr val="bg1"/>
                </a:solidFill>
                <a:latin typeface="Arial" charset="0"/>
                <a:cs typeface="Arial" charset="0"/>
              </a:defRPr>
            </a:lvl8pPr>
            <a:lvl9pPr marL="3886200" indent="-228600" defTabSz="457200" eaLnBrk="0" fontAlgn="base" hangingPunct="0">
              <a:lnSpc>
                <a:spcPct val="66000"/>
              </a:lnSpc>
              <a:spcBef>
                <a:spcPct val="0"/>
              </a:spcBef>
              <a:spcAft>
                <a:spcPct val="0"/>
              </a:spcAft>
              <a:buClr>
                <a:srgbClr val="000000"/>
              </a:buClr>
              <a:buSzPct val="100000"/>
              <a:buFont typeface="Arial" charset="0"/>
              <a:tabLst>
                <a:tab pos="723900" algn="l"/>
                <a:tab pos="1447800" algn="l"/>
                <a:tab pos="2171700" algn="l"/>
              </a:tabLst>
              <a:defRPr>
                <a:solidFill>
                  <a:schemeClr val="bg1"/>
                </a:solidFill>
                <a:latin typeface="Arial" charset="0"/>
                <a:cs typeface="Arial" charset="0"/>
              </a:defRPr>
            </a:lvl9pPr>
          </a:lstStyle>
          <a:p>
            <a:pPr algn="just" eaLnBrk="1" hangingPunct="1">
              <a:lnSpc>
                <a:spcPct val="100000"/>
              </a:lnSpc>
              <a:buSzPct val="45000"/>
              <a:buFont typeface="Wingdings" charset="2"/>
              <a:buNone/>
              <a:defRPr/>
            </a:pPr>
            <a:r>
              <a:rPr lang="en-GB" sz="1000" b="1" dirty="0" smtClean="0">
                <a:solidFill>
                  <a:srgbClr val="000000"/>
                </a:solidFill>
              </a:rPr>
              <a:t>CLEANING</a:t>
            </a:r>
          </a:p>
          <a:p>
            <a:pPr algn="just"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 </a:t>
            </a:r>
            <a:r>
              <a:rPr lang="en-GB" sz="1000" dirty="0" smtClean="0">
                <a:solidFill>
                  <a:srgbClr val="000000"/>
                </a:solidFill>
              </a:rPr>
              <a:t>can be easily clean with soap and water.</a:t>
            </a: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LIMITATIONS</a:t>
            </a:r>
          </a:p>
          <a:p>
            <a:pPr algn="just"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Do  not  use  at  areas subject  to negative</a:t>
            </a:r>
          </a:p>
          <a:p>
            <a:pPr eaLnBrk="1" hangingPunct="1">
              <a:lnSpc>
                <a:spcPct val="100000"/>
              </a:lnSpc>
              <a:buSzPct val="45000"/>
              <a:buFont typeface="Wingdings" charset="2"/>
              <a:buNone/>
              <a:defRPr/>
            </a:pPr>
            <a:r>
              <a:rPr lang="en-GB" sz="1000" dirty="0" smtClean="0">
                <a:solidFill>
                  <a:srgbClr val="000000"/>
                </a:solidFill>
              </a:rPr>
              <a:t>hydrostatic pressure or rising dampness.</a:t>
            </a:r>
          </a:p>
          <a:p>
            <a:pPr marL="114300" indent="-114300" algn="just">
              <a:lnSpc>
                <a:spcPct val="100000"/>
              </a:lnSpc>
              <a:tabLst>
                <a:tab pos="114300"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GB" sz="1000" b="1"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HANDLING</a:t>
            </a:r>
          </a:p>
          <a:p>
            <a:pPr algn="just"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 </a:t>
            </a:r>
            <a:r>
              <a:rPr lang="en-GB" sz="1000" dirty="0" smtClean="0">
                <a:solidFill>
                  <a:srgbClr val="000000"/>
                </a:solidFill>
              </a:rPr>
              <a:t>should be stored in a dry place under shade, free from moisture contact. </a:t>
            </a:r>
          </a:p>
          <a:p>
            <a:pPr algn="just" eaLnBrk="1" hangingPunct="1">
              <a:lnSpc>
                <a:spcPct val="100000"/>
              </a:lnSpc>
              <a:buSzPct val="45000"/>
              <a:buFont typeface="Wingdings" charset="2"/>
              <a:buNone/>
              <a:defRPr/>
            </a:pPr>
            <a:endParaRPr lang="en-GB" sz="500" dirty="0" smtClean="0">
              <a:solidFill>
                <a:srgbClr val="000000"/>
              </a:solidFill>
            </a:endParaRPr>
          </a:p>
          <a:p>
            <a:pPr algn="just" eaLnBrk="1" hangingPunct="1">
              <a:lnSpc>
                <a:spcPct val="100000"/>
              </a:lnSpc>
              <a:buSzPct val="45000"/>
              <a:buFont typeface="Wingdings" charset="2"/>
              <a:buNone/>
              <a:defRPr/>
            </a:pPr>
            <a:endParaRPr lang="en-GB" sz="500"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PACKAGING</a:t>
            </a: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 </a:t>
            </a:r>
            <a:r>
              <a:rPr lang="en-GB" sz="1000" dirty="0" smtClean="0">
                <a:solidFill>
                  <a:srgbClr val="000000"/>
                </a:solidFill>
              </a:rPr>
              <a:t>– 20 Litres / Pail</a:t>
            </a:r>
          </a:p>
          <a:p>
            <a:pPr algn="just" eaLnBrk="1" hangingPunct="1">
              <a:lnSpc>
                <a:spcPct val="100000"/>
              </a:lnSpc>
              <a:buSzPct val="45000"/>
              <a:buFont typeface="Wingdings" charset="2"/>
              <a:buNone/>
              <a:defRPr/>
            </a:pPr>
            <a:endParaRPr lang="en-GB" sz="500" dirty="0" smtClean="0">
              <a:solidFill>
                <a:srgbClr val="000000"/>
              </a:solidFill>
            </a:endParaRP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SHELF LIFE</a:t>
            </a:r>
          </a:p>
          <a:p>
            <a:pPr algn="just"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Up to 12 Months in unopened containers, when stored in a cool, dry place</a:t>
            </a: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HEALTH &amp; SAFETY</a:t>
            </a:r>
          </a:p>
          <a:p>
            <a:pPr algn="just"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dirty="0" smtClean="0">
                <a:solidFill>
                  <a:srgbClr val="000000"/>
                </a:solidFill>
              </a:rPr>
              <a:t>Only use </a:t>
            </a:r>
            <a:r>
              <a:rPr lang="en-GB" sz="1000" b="1" dirty="0" smtClean="0">
                <a:solidFill>
                  <a:srgbClr val="000000"/>
                </a:solidFill>
              </a:rPr>
              <a:t>AM </a:t>
            </a:r>
            <a:r>
              <a:rPr lang="en-GB" sz="1000" b="1" dirty="0" err="1" smtClean="0">
                <a:solidFill>
                  <a:srgbClr val="000000"/>
                </a:solidFill>
              </a:rPr>
              <a:t>Flexproof</a:t>
            </a:r>
            <a:r>
              <a:rPr lang="en-GB" sz="1000" b="1" dirty="0" smtClean="0">
                <a:solidFill>
                  <a:srgbClr val="000000"/>
                </a:solidFill>
              </a:rPr>
              <a:t> 505 ECO PU </a:t>
            </a:r>
            <a:r>
              <a:rPr lang="en-GB" sz="1000" dirty="0" smtClean="0">
                <a:solidFill>
                  <a:srgbClr val="000000"/>
                </a:solidFill>
              </a:rPr>
              <a:t>as directed. Always ensure Safety Data Sheets are carefully read  prior to the application of the materials.  Protective  clothing,  gloves, eye protection &amp; respirators must be worn at all times during application. Please  consult  &amp; follow all  instructions on the product Safety Data  Sheets for detailed </a:t>
            </a: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buFont typeface="Wingdings" charset="2"/>
              <a:buNone/>
              <a:defRPr/>
            </a:pPr>
            <a:r>
              <a:rPr lang="en-GB" sz="1000" b="1" dirty="0" smtClean="0">
                <a:solidFill>
                  <a:srgbClr val="000000"/>
                </a:solidFill>
              </a:rPr>
              <a:t>TECHNICAL &amp; SITE SUPPORT  </a:t>
            </a:r>
          </a:p>
          <a:p>
            <a:pPr algn="just" eaLnBrk="1" hangingPunct="1">
              <a:lnSpc>
                <a:spcPct val="100000"/>
              </a:lnSpc>
              <a:buSzPct val="45000"/>
              <a:buFont typeface="Wingdings" charset="2"/>
              <a:buNone/>
              <a:defRPr/>
            </a:pPr>
            <a:endParaRPr lang="en-GB" sz="1000" b="1" dirty="0" smtClean="0">
              <a:solidFill>
                <a:srgbClr val="000000"/>
              </a:solidFill>
            </a:endParaRPr>
          </a:p>
          <a:p>
            <a:pPr eaLnBrk="1" hangingPunct="1">
              <a:lnSpc>
                <a:spcPct val="100000"/>
              </a:lnSpc>
              <a:buSzPct val="45000"/>
              <a:buFont typeface="Wingdings" charset="2"/>
              <a:buNone/>
              <a:defRPr/>
            </a:pPr>
            <a:r>
              <a:rPr lang="en-GB" sz="1000" b="1" dirty="0" smtClean="0">
                <a:solidFill>
                  <a:srgbClr val="000000"/>
                </a:solidFill>
              </a:rPr>
              <a:t>Asia Mortar Pte Ltd </a:t>
            </a:r>
            <a:r>
              <a:rPr lang="en-GB" sz="1000" dirty="0" smtClean="0">
                <a:solidFill>
                  <a:srgbClr val="000000"/>
                </a:solidFill>
              </a:rPr>
              <a:t>provides technical advices</a:t>
            </a:r>
            <a:r>
              <a:rPr lang="en-GB" sz="1000" b="1" dirty="0" smtClean="0">
                <a:solidFill>
                  <a:srgbClr val="000000"/>
                </a:solidFill>
              </a:rPr>
              <a:t>  </a:t>
            </a:r>
            <a:r>
              <a:rPr lang="en-GB" sz="1000" dirty="0" smtClean="0">
                <a:solidFill>
                  <a:srgbClr val="000000"/>
                </a:solidFill>
              </a:rPr>
              <a:t>&amp; supports during  design  and  application  of our flooring systems. Please contact our  Technical Department for further technical  information &amp; any site assistance.</a:t>
            </a:r>
          </a:p>
          <a:p>
            <a:pPr algn="just" eaLnBrk="1" hangingPunct="1">
              <a:lnSpc>
                <a:spcPct val="100000"/>
              </a:lnSpc>
              <a:buSzPct val="45000"/>
              <a:buFont typeface="Wingdings" charset="2"/>
              <a:buNone/>
              <a:defRPr/>
            </a:pPr>
            <a:endParaRPr lang="en-GB" sz="1000" dirty="0" smtClean="0">
              <a:solidFill>
                <a:srgbClr val="000000"/>
              </a:solidFill>
            </a:endParaRPr>
          </a:p>
          <a:p>
            <a:pPr marL="114300" indent="-114300">
              <a:tabLst>
                <a:tab pos="114300"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endParaRPr lang="en-US" sz="1000" dirty="0" smtClean="0"/>
          </a:p>
          <a:p>
            <a:pPr marL="114300" indent="-114300">
              <a:tabLst>
                <a:tab pos="114300"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000" dirty="0" smtClean="0"/>
              <a:t>systems. Please contact our </a:t>
            </a:r>
          </a:p>
          <a:p>
            <a:pPr marL="114300" indent="-114300">
              <a:lnSpc>
                <a:spcPct val="100000"/>
              </a:lnSpc>
              <a:tabLst>
                <a:tab pos="114300"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000" dirty="0" smtClean="0"/>
              <a:t>    Technical Department for further  technical</a:t>
            </a:r>
          </a:p>
          <a:p>
            <a:pPr marL="114300" indent="-114300">
              <a:lnSpc>
                <a:spcPct val="100000"/>
              </a:lnSpc>
              <a:tabLst>
                <a:tab pos="114300" algn="l"/>
                <a:tab pos="782638" algn="l"/>
                <a:tab pos="1239838" algn="l"/>
                <a:tab pos="1697038" algn="l"/>
                <a:tab pos="2154238" algn="l"/>
                <a:tab pos="2611438" algn="l"/>
                <a:tab pos="3068638" algn="l"/>
                <a:tab pos="3525838" algn="l"/>
                <a:tab pos="3983038" algn="l"/>
                <a:tab pos="4440238" algn="l"/>
                <a:tab pos="4897438" algn="l"/>
                <a:tab pos="5354638" algn="l"/>
                <a:tab pos="5811838" algn="l"/>
                <a:tab pos="6269038" algn="l"/>
                <a:tab pos="6726238" algn="l"/>
                <a:tab pos="7183438" algn="l"/>
                <a:tab pos="7640638" algn="l"/>
                <a:tab pos="8097838" algn="l"/>
                <a:tab pos="8555038" algn="l"/>
                <a:tab pos="9012238" algn="l"/>
                <a:tab pos="9469438" algn="l"/>
              </a:tabLst>
              <a:defRPr/>
            </a:pPr>
            <a:r>
              <a:rPr lang="en-US" sz="1000" dirty="0" smtClean="0"/>
              <a:t>site  assistance.</a:t>
            </a:r>
          </a:p>
          <a:p>
            <a:pPr algn="just" eaLnBrk="1" hangingPunct="1">
              <a:lnSpc>
                <a:spcPct val="100000"/>
              </a:lnSpc>
              <a:buSzPct val="45000"/>
              <a:buFont typeface="Wingdings" charset="2"/>
              <a:buNone/>
              <a:defRPr/>
            </a:pPr>
            <a:endParaRPr lang="en-GB" sz="1000" b="1" dirty="0" smtClean="0">
              <a:solidFill>
                <a:srgbClr val="000000"/>
              </a:solidFill>
            </a:endParaRPr>
          </a:p>
          <a:p>
            <a:pPr algn="just" eaLnBrk="1" hangingPunct="1">
              <a:lnSpc>
                <a:spcPct val="100000"/>
              </a:lnSpc>
              <a:buSzPct val="45000"/>
              <a:defRPr/>
            </a:pPr>
            <a:r>
              <a:rPr lang="en-US" sz="1000" b="1" dirty="0" smtClean="0"/>
              <a:t>Product</a:t>
            </a:r>
            <a:endParaRPr lang="en-SG" sz="1000" b="1" dirty="0" smtClean="0"/>
          </a:p>
          <a:p>
            <a:pPr algn="just" eaLnBrk="1" hangingPunct="1">
              <a:lnSpc>
                <a:spcPct val="100000"/>
              </a:lnSpc>
              <a:buSzPct val="45000"/>
              <a:buFont typeface="Wingdings" charset="2"/>
              <a:buNone/>
              <a:defRPr/>
            </a:pPr>
            <a:endParaRPr lang="en-GB" sz="1000" b="1" dirty="0" smtClean="0">
              <a:solidFill>
                <a:srgbClr val="000000"/>
              </a:solidFill>
            </a:endParaRPr>
          </a:p>
        </p:txBody>
      </p:sp>
      <p:sp>
        <p:nvSpPr>
          <p:cNvPr id="10" name="Text Box 2"/>
          <p:cNvSpPr txBox="1">
            <a:spLocks noChangeArrowheads="1"/>
          </p:cNvSpPr>
          <p:nvPr/>
        </p:nvSpPr>
        <p:spPr bwMode="auto">
          <a:xfrm>
            <a:off x="838200" y="9274175"/>
            <a:ext cx="5638800" cy="633413"/>
          </a:xfrm>
          <a:prstGeom prst="rect">
            <a:avLst/>
          </a:prstGeom>
          <a:noFill/>
          <a:ln w="9525">
            <a:noFill/>
            <a:round/>
            <a:headEnd/>
            <a:tailEnd/>
          </a:ln>
        </p:spPr>
        <p:txBody>
          <a:bodyPr lIns="90000" tIns="46800" rIns="90000" bIns="46800">
            <a:spAutoFit/>
          </a:bodyPr>
          <a:lstStyle/>
          <a:p>
            <a:pPr algn="just">
              <a:lnSpc>
                <a:spcPct val="100000"/>
              </a:lnSpc>
              <a:spcBef>
                <a:spcPts val="438"/>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dirty="0">
                <a:solidFill>
                  <a:srgbClr val="000000"/>
                </a:solidFill>
              </a:rPr>
              <a:t>This information in this catalogue is provided to the best of our knowledge from results gathered both internal and external credited laboratories. However, we have no control over site applications, site conditions and workmanship of the applicator. We therefore will not accept any liability, either directly or indirectly arising from the misuse of these products or when the product is used not in accordance with any advice, specification, and recommendation of information given by us, The user is responsible for checking the suitability of these products for its intended use.</a:t>
            </a:r>
            <a:r>
              <a:rPr lang="en-GB" sz="700" dirty="0">
                <a:solidFill>
                  <a:srgbClr val="000000"/>
                </a:solidFill>
                <a:latin typeface="VNI-Helve" pitchFamily="2" charset="0"/>
              </a:rPr>
              <a:t>                                                                                                                                 </a:t>
            </a:r>
            <a:endParaRPr lang="en-GB" sz="700" dirty="0">
              <a:solidFill>
                <a:srgbClr val="000000"/>
              </a:solidFill>
            </a:endParaRPr>
          </a:p>
        </p:txBody>
      </p:sp>
      <p:sp>
        <p:nvSpPr>
          <p:cNvPr id="11" name="Rectangle 9"/>
          <p:cNvSpPr>
            <a:spLocks noChangeArrowheads="1"/>
          </p:cNvSpPr>
          <p:nvPr/>
        </p:nvSpPr>
        <p:spPr bwMode="auto">
          <a:xfrm>
            <a:off x="1143000" y="8788400"/>
            <a:ext cx="5410200" cy="738188"/>
          </a:xfrm>
          <a:prstGeom prst="rect">
            <a:avLst/>
          </a:prstGeom>
          <a:noFill/>
          <a:ln w="9525">
            <a:noFill/>
            <a:miter lim="800000"/>
            <a:headEnd/>
            <a:tailEnd/>
          </a:ln>
        </p:spPr>
        <p:txBody>
          <a:bodyPr>
            <a:spAutoFit/>
          </a:bodyPr>
          <a:lstStyle/>
          <a:p>
            <a:pPr algn="ctr">
              <a:spcBef>
                <a:spcPts val="550"/>
              </a:spcBef>
            </a:pPr>
            <a:r>
              <a:rPr lang="en-GB" sz="900" b="1" dirty="0">
                <a:solidFill>
                  <a:srgbClr val="000000"/>
                </a:solidFill>
              </a:rPr>
              <a:t>Asia Mortar Co., LTD ( AM Co., LTD)</a:t>
            </a:r>
          </a:p>
          <a:p>
            <a:pPr algn="ctr">
              <a:spcBef>
                <a:spcPts val="550"/>
              </a:spcBef>
            </a:pPr>
            <a:r>
              <a:rPr lang="en-GB" sz="900" dirty="0">
                <a:solidFill>
                  <a:srgbClr val="000000"/>
                </a:solidFill>
              </a:rPr>
              <a:t>Tel: (84-8) 38 20 8686   Fax: (84-8) 38 20 8866    </a:t>
            </a:r>
          </a:p>
          <a:p>
            <a:pPr algn="ctr">
              <a:spcBef>
                <a:spcPts val="550"/>
              </a:spcBef>
            </a:pPr>
            <a:r>
              <a:rPr lang="en-GB" sz="900" dirty="0">
                <a:solidFill>
                  <a:srgbClr val="000000"/>
                </a:solidFill>
              </a:rPr>
              <a:t>Email: amv@asiamortar.com    Website: www.asiamortar.com</a:t>
            </a:r>
          </a:p>
          <a:p>
            <a:endParaRPr lang="en-US" dirty="0"/>
          </a:p>
        </p:txBody>
      </p:sp>
      <p:cxnSp>
        <p:nvCxnSpPr>
          <p:cNvPr id="12" name="Straight Connector 15"/>
          <p:cNvCxnSpPr>
            <a:cxnSpLocks noChangeShapeType="1"/>
          </p:cNvCxnSpPr>
          <p:nvPr/>
        </p:nvCxnSpPr>
        <p:spPr bwMode="auto">
          <a:xfrm>
            <a:off x="914400" y="9297988"/>
            <a:ext cx="5486400" cy="1587"/>
          </a:xfrm>
          <a:prstGeom prst="line">
            <a:avLst/>
          </a:prstGeom>
          <a:noFill/>
          <a:ln w="19080">
            <a:solidFill>
              <a:srgbClr val="000000"/>
            </a:solidFill>
            <a:miter lim="800000"/>
            <a:headEnd/>
            <a:tailEnd/>
          </a:ln>
        </p:spPr>
      </p:cxnSp>
      <p:pic>
        <p:nvPicPr>
          <p:cNvPr id="13" name="Picture 52" descr="C:\Users\ANHVINH\Desktop\NovezAcyl Elastomyric.jpg"/>
          <p:cNvPicPr>
            <a:picLocks noChangeAspect="1" noChangeArrowheads="1"/>
          </p:cNvPicPr>
          <p:nvPr/>
        </p:nvPicPr>
        <p:blipFill>
          <a:blip r:embed="rId3"/>
          <a:srcRect l="5318" t="1468" r="14737" b="22861"/>
          <a:stretch>
            <a:fillRect/>
          </a:stretch>
        </p:blipFill>
        <p:spPr bwMode="auto">
          <a:xfrm>
            <a:off x="889001" y="8753474"/>
            <a:ext cx="512001" cy="528975"/>
          </a:xfrm>
          <a:prstGeom prst="rect">
            <a:avLst/>
          </a:prstGeom>
          <a:noFill/>
          <a:ln w="9525">
            <a:noFill/>
            <a:miter lim="800000"/>
            <a:headEnd/>
            <a:tailEnd/>
          </a:ln>
        </p:spPr>
      </p:pic>
      <p:pic>
        <p:nvPicPr>
          <p:cNvPr id="14" name="Picture 21" descr="LOGO 9K"/>
          <p:cNvPicPr>
            <a:picLocks noChangeAspect="1" noChangeArrowheads="1"/>
          </p:cNvPicPr>
          <p:nvPr/>
        </p:nvPicPr>
        <p:blipFill>
          <a:blip r:embed="rId4"/>
          <a:srcRect/>
          <a:stretch>
            <a:fillRect/>
          </a:stretch>
        </p:blipFill>
        <p:spPr bwMode="auto">
          <a:xfrm>
            <a:off x="381000" y="9358095"/>
            <a:ext cx="513404" cy="473293"/>
          </a:xfrm>
          <a:prstGeom prst="rect">
            <a:avLst/>
          </a:prstGeom>
          <a:noFill/>
          <a:ln w="9525">
            <a:noFill/>
            <a:miter lim="800000"/>
            <a:headEnd/>
            <a:tailEnd/>
          </a:ln>
        </p:spPr>
      </p:pic>
      <p:pic>
        <p:nvPicPr>
          <p:cNvPr id="15" name="Picture 2" descr="D:\Mr Vinh 2014.2015\WORK DOING ASIA MORTAR\DU AN vinh thuc hien\Ho so DK HC HQ\OK VIBM cung cap\DAU HC HQ\QCVN 16-2014.jpg"/>
          <p:cNvPicPr>
            <a:picLocks noChangeAspect="1" noChangeArrowheads="1"/>
          </p:cNvPicPr>
          <p:nvPr/>
        </p:nvPicPr>
        <p:blipFill>
          <a:blip r:embed="rId5"/>
          <a:srcRect/>
          <a:stretch>
            <a:fillRect/>
          </a:stretch>
        </p:blipFill>
        <p:spPr bwMode="auto">
          <a:xfrm>
            <a:off x="432340" y="8744863"/>
            <a:ext cx="410723" cy="567479"/>
          </a:xfrm>
          <a:prstGeom prst="rect">
            <a:avLst/>
          </a:prstGeom>
          <a:noFill/>
          <a:ln w="9525">
            <a:noFill/>
            <a:miter lim="800000"/>
            <a:headEnd/>
            <a:tailEnd/>
          </a:ln>
        </p:spPr>
      </p:pic>
      <p:pic>
        <p:nvPicPr>
          <p:cNvPr id="16" name="Picture 10" descr="am iso logo09.jpg"/>
          <p:cNvPicPr>
            <a:picLocks noChangeAspect="1"/>
          </p:cNvPicPr>
          <p:nvPr/>
        </p:nvPicPr>
        <p:blipFill>
          <a:blip r:embed="rId6"/>
          <a:srcRect b="5682"/>
          <a:stretch>
            <a:fillRect/>
          </a:stretch>
        </p:blipFill>
        <p:spPr bwMode="auto">
          <a:xfrm>
            <a:off x="5572125" y="8740775"/>
            <a:ext cx="876300" cy="533400"/>
          </a:xfrm>
          <a:prstGeom prst="rect">
            <a:avLst/>
          </a:prstGeom>
          <a:noFill/>
          <a:ln w="9525">
            <a:noFill/>
            <a:miter lim="800000"/>
            <a:headEnd/>
            <a:tailEnd/>
          </a:ln>
        </p:spPr>
      </p:pic>
      <p:sp>
        <p:nvSpPr>
          <p:cNvPr id="17" name="Rectangle 9"/>
          <p:cNvSpPr>
            <a:spLocks noChangeArrowheads="1"/>
          </p:cNvSpPr>
          <p:nvPr/>
        </p:nvSpPr>
        <p:spPr bwMode="auto">
          <a:xfrm>
            <a:off x="5410200" y="8597900"/>
            <a:ext cx="1214438" cy="168275"/>
          </a:xfrm>
          <a:prstGeom prst="rect">
            <a:avLst/>
          </a:prstGeom>
          <a:noFill/>
          <a:ln w="9525">
            <a:noFill/>
            <a:miter lim="800000"/>
            <a:headEnd/>
            <a:tailEnd/>
          </a:ln>
        </p:spPr>
        <p:txBody>
          <a:bodyPr>
            <a:spAutoFit/>
          </a:bodyPr>
          <a:lstStyle/>
          <a:p>
            <a:pPr algn="ctr">
              <a:spcBef>
                <a:spcPts val="550"/>
              </a:spcBef>
            </a:pPr>
            <a:r>
              <a:rPr lang="en-GB" sz="700" i="1">
                <a:solidFill>
                  <a:srgbClr val="000000"/>
                </a:solidFill>
              </a:rPr>
              <a:t>Revised 2-Sept’ 2016</a:t>
            </a:r>
          </a:p>
        </p:txBody>
      </p:sp>
      <p:sp>
        <p:nvSpPr>
          <p:cNvPr id="18" name="TextBox 19"/>
          <p:cNvSpPr txBox="1">
            <a:spLocks noChangeArrowheads="1"/>
          </p:cNvSpPr>
          <p:nvPr/>
        </p:nvSpPr>
        <p:spPr bwMode="auto">
          <a:xfrm>
            <a:off x="1313185" y="8908972"/>
            <a:ext cx="872800" cy="201784"/>
          </a:xfrm>
          <a:prstGeom prst="rect">
            <a:avLst/>
          </a:prstGeom>
          <a:noFill/>
          <a:ln w="9525">
            <a:noFill/>
            <a:miter lim="800000"/>
            <a:headEnd/>
            <a:tailEnd/>
          </a:ln>
        </p:spPr>
        <p:txBody>
          <a:bodyPr>
            <a:spAutoFit/>
          </a:bodyPr>
          <a:lstStyle/>
          <a:p>
            <a:pPr>
              <a:lnSpc>
                <a:spcPct val="100000"/>
              </a:lnSpc>
            </a:pPr>
            <a:r>
              <a:rPr lang="en-US" sz="300" dirty="0">
                <a:solidFill>
                  <a:schemeClr val="tx1"/>
                </a:solidFill>
              </a:rPr>
              <a:t>022 – 021</a:t>
            </a:r>
          </a:p>
          <a:p>
            <a:pPr>
              <a:lnSpc>
                <a:spcPct val="100000"/>
              </a:lnSpc>
            </a:pPr>
            <a:r>
              <a:rPr lang="en-US" sz="300" dirty="0">
                <a:solidFill>
                  <a:schemeClr val="tx1"/>
                </a:solidFill>
              </a:rPr>
              <a:t>Eco-Friendly Building Material</a:t>
            </a:r>
          </a:p>
          <a:p>
            <a:pPr>
              <a:lnSpc>
                <a:spcPct val="100000"/>
              </a:lnSpc>
            </a:pPr>
            <a:r>
              <a:rPr lang="en-US" sz="300" dirty="0">
                <a:solidFill>
                  <a:schemeClr val="tx1"/>
                </a:solidFill>
              </a:rPr>
              <a:t>Minimum 20% Recycled Content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6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1474</TotalTime>
  <Words>654</Words>
  <Application>Microsoft Office PowerPoint</Application>
  <PresentationFormat>Custom</PresentationFormat>
  <Paragraphs>183</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dc:creator>
  <cp:lastModifiedBy>admin</cp:lastModifiedBy>
  <cp:revision>166</cp:revision>
  <cp:lastPrinted>2016-09-06T05:18:23Z</cp:lastPrinted>
  <dcterms:modified xsi:type="dcterms:W3CDTF">2016-11-15T08:32:46Z</dcterms:modified>
</cp:coreProperties>
</file>